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handoutMasterIdLst>
    <p:handoutMasterId r:id="rId24"/>
  </p:handoutMasterIdLst>
  <p:sldIdLst>
    <p:sldId id="451" r:id="rId2"/>
    <p:sldId id="460" r:id="rId3"/>
    <p:sldId id="479" r:id="rId4"/>
    <p:sldId id="482" r:id="rId5"/>
    <p:sldId id="465" r:id="rId6"/>
    <p:sldId id="464" r:id="rId7"/>
    <p:sldId id="480" r:id="rId8"/>
    <p:sldId id="475" r:id="rId9"/>
    <p:sldId id="481" r:id="rId10"/>
    <p:sldId id="473" r:id="rId11"/>
    <p:sldId id="468" r:id="rId12"/>
    <p:sldId id="466" r:id="rId13"/>
    <p:sldId id="484" r:id="rId14"/>
    <p:sldId id="467" r:id="rId15"/>
    <p:sldId id="461" r:id="rId16"/>
    <p:sldId id="483" r:id="rId17"/>
    <p:sldId id="469" r:id="rId18"/>
    <p:sldId id="470" r:id="rId19"/>
    <p:sldId id="471" r:id="rId20"/>
    <p:sldId id="472" r:id="rId21"/>
    <p:sldId id="46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BFBFA"/>
    <a:srgbClr val="C00000"/>
    <a:srgbClr val="BA3F44"/>
    <a:srgbClr val="0070BF"/>
    <a:srgbClr val="D34817"/>
    <a:srgbClr val="FFFFFF"/>
    <a:srgbClr val="2E00BB"/>
    <a:srgbClr val="003AA3"/>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6384" autoAdjust="0"/>
  </p:normalViewPr>
  <p:slideViewPr>
    <p:cSldViewPr snapToGrid="0">
      <p:cViewPr varScale="1">
        <p:scale>
          <a:sx n="138" d="100"/>
          <a:sy n="138" d="100"/>
        </p:scale>
        <p:origin x="1032" y="8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F6D86A-259D-47C1-9C6B-BFCFD1AD74F4}" type="datetimeFigureOut">
              <a:rPr lang="zh-CN" altLang="en-US" smtClean="0"/>
              <a:t>2025/6/3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1E14B0-4367-45B8-8D84-B58D788BBB49}" type="slidenum">
              <a:rPr lang="zh-CN" altLang="en-US" smtClean="0"/>
              <a:t>‹#›</a:t>
            </a:fld>
            <a:endParaRPr lang="zh-CN" altLang="en-US"/>
          </a:p>
        </p:txBody>
      </p:sp>
    </p:spTree>
    <p:extLst>
      <p:ext uri="{BB962C8B-B14F-4D97-AF65-F5344CB8AC3E}">
        <p14:creationId xmlns:p14="http://schemas.microsoft.com/office/powerpoint/2010/main" val="1487707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大家好，我们小组的</a:t>
            </a:r>
            <a:r>
              <a:rPr lang="en-US" altLang="zh-CN" dirty="0"/>
              <a:t>Project</a:t>
            </a:r>
            <a:r>
              <a:rPr lang="zh-CN" altLang="en-US" dirty="0"/>
              <a:t>是</a:t>
            </a:r>
            <a:r>
              <a:rPr lang="en-US" altLang="zh-CN" dirty="0"/>
              <a:t>router</a:t>
            </a:r>
            <a:r>
              <a:rPr lang="zh-CN" altLang="en-US" dirty="0"/>
              <a:t>， 我们分别采用了</a:t>
            </a:r>
            <a:r>
              <a:rPr lang="en-US" altLang="zh-CN" dirty="0" err="1"/>
              <a:t>Dijsktra</a:t>
            </a:r>
            <a:r>
              <a:rPr lang="en-US" altLang="zh-CN" dirty="0"/>
              <a:t> </a:t>
            </a:r>
            <a:r>
              <a:rPr lang="zh-CN" altLang="en-US" dirty="0"/>
              <a:t>和</a:t>
            </a:r>
            <a:r>
              <a:rPr lang="en-US" altLang="zh-CN" dirty="0"/>
              <a:t>A*</a:t>
            </a:r>
            <a:r>
              <a:rPr lang="zh-CN" altLang="en-US" dirty="0"/>
              <a:t>方法，分别对给出的不同的</a:t>
            </a:r>
            <a:r>
              <a:rPr lang="en-US" altLang="zh-CN" dirty="0"/>
              <a:t>test file</a:t>
            </a:r>
            <a:r>
              <a:rPr lang="zh-CN" altLang="en-US" dirty="0"/>
              <a:t>进行了测试，并将布线结果可视化进行了输出</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a:t>
            </a:fld>
            <a:endParaRPr lang="zh-CN" altLang="en-US"/>
          </a:p>
        </p:txBody>
      </p:sp>
    </p:spTree>
    <p:extLst>
      <p:ext uri="{BB962C8B-B14F-4D97-AF65-F5344CB8AC3E}">
        <p14:creationId xmlns:p14="http://schemas.microsoft.com/office/powerpoint/2010/main" val="87885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我们的四个方法在所有的</a:t>
            </a:r>
            <a:r>
              <a:rPr lang="en-US" altLang="zh-CN" dirty="0"/>
              <a:t>test file</a:t>
            </a:r>
            <a:r>
              <a:rPr lang="zh-CN" altLang="en-US" dirty="0"/>
              <a:t>中都不限成功了</a:t>
            </a:r>
            <a:endParaRPr lang="en-US" altLang="zh-CN" dirty="0"/>
          </a:p>
          <a:p>
            <a:r>
              <a:rPr lang="zh-CN" altLang="en-US" dirty="0"/>
              <a:t>其中，加粗的是每个</a:t>
            </a:r>
            <a:r>
              <a:rPr lang="en-US" altLang="zh-CN" dirty="0"/>
              <a:t>test file</a:t>
            </a:r>
            <a:r>
              <a:rPr lang="zh-CN" altLang="en-US" dirty="0"/>
              <a:t>中</a:t>
            </a:r>
            <a:r>
              <a:rPr lang="en-US" altLang="zh-CN" dirty="0"/>
              <a:t>cost</a:t>
            </a:r>
            <a:r>
              <a:rPr lang="zh-CN" altLang="en-US" dirty="0"/>
              <a:t>和布线时间的最小值。</a:t>
            </a:r>
            <a:endParaRPr lang="en-US" altLang="zh-CN" dirty="0"/>
          </a:p>
          <a:p>
            <a:r>
              <a:rPr lang="zh-CN" altLang="en-US" dirty="0"/>
              <a:t>我们可以看到</a:t>
            </a:r>
            <a:r>
              <a:rPr lang="en-US" altLang="zh-CN" dirty="0"/>
              <a:t>A*</a:t>
            </a:r>
            <a:r>
              <a:rPr lang="zh-CN" altLang="en-US" dirty="0"/>
              <a:t>算法的</a:t>
            </a:r>
            <a:r>
              <a:rPr lang="en-US" altLang="zh-CN" dirty="0"/>
              <a:t>cost</a:t>
            </a:r>
            <a:r>
              <a:rPr lang="zh-CN" altLang="en-US" dirty="0"/>
              <a:t>和布线时间都是最小的。</a:t>
            </a:r>
            <a:endParaRPr lang="en-US" altLang="zh-CN" dirty="0"/>
          </a:p>
          <a:p>
            <a:r>
              <a:rPr lang="en-US" altLang="zh-CN" dirty="0" err="1"/>
              <a:t>Dijistra</a:t>
            </a:r>
            <a:r>
              <a:rPr lang="zh-CN" altLang="en-US" dirty="0"/>
              <a:t>算法由于没有考虑弯曲惩罚和穿孔惩罚所以</a:t>
            </a:r>
            <a:r>
              <a:rPr lang="en-US" altLang="zh-CN" dirty="0"/>
              <a:t>cost</a:t>
            </a:r>
            <a:r>
              <a:rPr lang="zh-CN" altLang="en-US" dirty="0"/>
              <a:t>比</a:t>
            </a:r>
            <a:r>
              <a:rPr lang="en-US" altLang="zh-CN" dirty="0"/>
              <a:t>A*</a:t>
            </a:r>
            <a:r>
              <a:rPr lang="zh-CN" altLang="en-US" dirty="0"/>
              <a:t>高。</a:t>
            </a:r>
            <a:endParaRPr lang="en-US" altLang="zh-CN" dirty="0"/>
          </a:p>
          <a:p>
            <a:r>
              <a:rPr lang="zh-CN" altLang="en-US" dirty="0"/>
              <a:t>为什么预设方向比没有预设方向布线时间长呢？</a:t>
            </a:r>
            <a:endParaRPr lang="en-US" altLang="zh-CN" dirty="0"/>
          </a:p>
          <a:p>
            <a:r>
              <a:rPr lang="zh-CN" altLang="en-US" dirty="0"/>
              <a:t>我们分析发现预设方向全部没有布线成功，最后还要使用不预设的方法重新布线。</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159514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最后我们简单对我们的布线结果进行了可视化的输出， </a:t>
            </a:r>
            <a:endParaRPr lang="en-US" altLang="zh-CN" dirty="0"/>
          </a:p>
          <a:p>
            <a:endParaRPr lang="en-US" altLang="zh-CN" dirty="0"/>
          </a:p>
          <a:p>
            <a:r>
              <a:rPr lang="en-US" altLang="zh-CN" dirty="0"/>
              <a:t>Bench1 </a:t>
            </a:r>
            <a:r>
              <a:rPr lang="zh-CN" altLang="en-US" dirty="0"/>
              <a:t>是只有单层的</a:t>
            </a:r>
            <a:r>
              <a:rPr lang="en-US" altLang="zh-CN" dirty="0"/>
              <a:t>layer</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392013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83418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242497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18</a:t>
            </a:fld>
            <a:endParaRPr lang="zh-CN" altLang="en-US"/>
          </a:p>
        </p:txBody>
      </p:sp>
    </p:spTree>
    <p:extLst>
      <p:ext uri="{BB962C8B-B14F-4D97-AF65-F5344CB8AC3E}">
        <p14:creationId xmlns:p14="http://schemas.microsoft.com/office/powerpoint/2010/main" val="2390109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356124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我们的报告主要分为三个部分，第一个部分是介绍我们的布线算法以及他们的特点</a:t>
            </a:r>
            <a:endParaRPr lang="en-US" altLang="zh-CN" dirty="0"/>
          </a:p>
          <a:p>
            <a:r>
              <a:rPr lang="zh-CN" altLang="en-US" dirty="0"/>
              <a:t>第二个部分是介绍我们</a:t>
            </a:r>
            <a:r>
              <a:rPr lang="en-US" altLang="zh-CN" dirty="0"/>
              <a:t>router</a:t>
            </a:r>
            <a:r>
              <a:rPr lang="zh-CN" altLang="en-US" dirty="0"/>
              <a:t>的具体实现</a:t>
            </a:r>
            <a:endParaRPr lang="en-US" altLang="zh-CN" dirty="0"/>
          </a:p>
          <a:p>
            <a:r>
              <a:rPr lang="zh-CN" altLang="en-US" dirty="0"/>
              <a:t>第三个部分则是展现我们布线算法的结果和</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2855065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首先我将介绍第一部分</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355692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我们分别使用两种经典寻路算法：</a:t>
            </a:r>
            <a:r>
              <a:rPr lang="en-US" altLang="zh-CN" dirty="0"/>
              <a:t>A*</a:t>
            </a:r>
            <a:r>
              <a:rPr lang="zh-CN" altLang="en-US" dirty="0"/>
              <a:t>算法和</a:t>
            </a:r>
            <a:r>
              <a:rPr lang="en-US" altLang="zh-CN" dirty="0"/>
              <a:t>Dijkstra</a:t>
            </a:r>
            <a:r>
              <a:rPr lang="zh-CN" altLang="en-US" dirty="0"/>
              <a:t>算法进行布线，</a:t>
            </a:r>
            <a:endParaRPr lang="en-US" altLang="zh-CN" dirty="0"/>
          </a:p>
          <a:p>
            <a:r>
              <a:rPr lang="zh-CN" altLang="en-US" dirty="0"/>
              <a:t>在两层电路板上寻找连接两点的最优路径 </a:t>
            </a:r>
            <a:endParaRPr lang="en-US" altLang="zh-CN" dirty="0"/>
          </a:p>
          <a:p>
            <a:r>
              <a:rPr lang="zh-CN" altLang="en-US" dirty="0"/>
              <a:t>考虑物理约束：弯曲惩罚、通孔惩罚和网格障碍</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359178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DJ</a:t>
            </a:r>
            <a:r>
              <a:rPr lang="zh-CN" altLang="en-US" dirty="0"/>
              <a:t>和</a:t>
            </a:r>
            <a:r>
              <a:rPr lang="en-US" altLang="zh-CN" dirty="0"/>
              <a:t>A*</a:t>
            </a:r>
            <a:r>
              <a:rPr lang="zh-CN" altLang="en-US" dirty="0"/>
              <a:t>两个算法最关键的区别就是相较于</a:t>
            </a:r>
            <a:r>
              <a:rPr lang="en-US" altLang="zh-CN" dirty="0"/>
              <a:t>Dijkstra</a:t>
            </a:r>
            <a:r>
              <a:rPr lang="zh-CN" altLang="en-US" dirty="0"/>
              <a:t>算法，</a:t>
            </a:r>
            <a:r>
              <a:rPr lang="en-US" altLang="zh-CN" dirty="0"/>
              <a:t>A*</a:t>
            </a:r>
            <a:r>
              <a:rPr lang="zh-CN" altLang="en-US" dirty="0"/>
              <a:t>算法是启发式的，具有目标导向，相对搜索效率更高，但是不能保证是全局最优解。</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57548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A*</a:t>
            </a:r>
            <a:r>
              <a:rPr lang="zh-CN" altLang="en-US" dirty="0"/>
              <a:t>算法而言，我们需要去设置一个合理的启发式函数， 我们的启发函数</a:t>
            </a:r>
            <a:r>
              <a:rPr lang="en-US" altLang="zh-CN" dirty="0"/>
              <a:t>h(</a:t>
            </a:r>
            <a:r>
              <a:rPr lang="en-US" altLang="zh-CN" dirty="0" err="1"/>
              <a:t>x,y</a:t>
            </a:r>
            <a:r>
              <a:rPr lang="en-US" altLang="zh-CN" dirty="0"/>
              <a:t>)</a:t>
            </a:r>
            <a:r>
              <a:rPr lang="zh-CN" altLang="en-US" dirty="0"/>
              <a:t>的设置就如</a:t>
            </a:r>
            <a:r>
              <a:rPr lang="en-US" altLang="zh-CN" dirty="0"/>
              <a:t>ppt</a:t>
            </a:r>
            <a:r>
              <a:rPr lang="zh-CN" altLang="en-US" dirty="0"/>
              <a:t>所示，</a:t>
            </a:r>
            <a:endParaRPr lang="en-US" altLang="zh-CN" dirty="0"/>
          </a:p>
          <a:p>
            <a:endParaRPr lang="en-US" altLang="zh-CN" dirty="0"/>
          </a:p>
          <a:p>
            <a:r>
              <a:rPr lang="zh-CN" altLang="en-US" dirty="0"/>
              <a:t>对于一个坐标点</a:t>
            </a:r>
            <a:r>
              <a:rPr lang="en-US" altLang="zh-CN" dirty="0"/>
              <a:t>(</a:t>
            </a:r>
            <a:r>
              <a:rPr lang="en-US" altLang="zh-CN" dirty="0" err="1"/>
              <a:t>x,y,l</a:t>
            </a:r>
            <a:r>
              <a:rPr lang="en-US" altLang="zh-CN" dirty="0"/>
              <a:t>) </a:t>
            </a:r>
            <a:r>
              <a:rPr lang="zh-CN" altLang="en-US" dirty="0"/>
              <a:t>我们首先计算他到终点的</a:t>
            </a:r>
            <a:r>
              <a:rPr lang="en-US" altLang="zh-CN" dirty="0"/>
              <a:t>Manhattan</a:t>
            </a:r>
            <a:r>
              <a:rPr lang="zh-CN" altLang="en-US" dirty="0"/>
              <a:t>距离，</a:t>
            </a:r>
            <a:endParaRPr lang="en-US" altLang="zh-CN" dirty="0"/>
          </a:p>
          <a:p>
            <a:r>
              <a:rPr lang="zh-CN" altLang="en-US" dirty="0"/>
              <a:t>其次，我们也加入了弯曲惩罚和通孔惩罚</a:t>
            </a:r>
            <a:endParaRPr lang="en-US" altLang="zh-CN" dirty="0"/>
          </a:p>
          <a:p>
            <a:r>
              <a:rPr lang="zh-CN" altLang="en-US" dirty="0"/>
              <a:t>除此之外，我们的</a:t>
            </a:r>
            <a:r>
              <a:rPr lang="en-US" altLang="zh-CN" dirty="0"/>
              <a:t>A*</a:t>
            </a:r>
            <a:r>
              <a:rPr lang="zh-CN" altLang="en-US" dirty="0"/>
              <a:t>算法也沿用了</a:t>
            </a:r>
            <a:r>
              <a:rPr lang="en-US" altLang="zh-CN" dirty="0" err="1"/>
              <a:t>Dijsktra</a:t>
            </a:r>
            <a:r>
              <a:rPr lang="zh-CN" altLang="en-US" dirty="0"/>
              <a:t>的堆优化来保证速度。</a:t>
            </a:r>
          </a:p>
        </p:txBody>
      </p:sp>
      <p:sp>
        <p:nvSpPr>
          <p:cNvPr id="4" name="灯片编号占位符 3"/>
          <p:cNvSpPr>
            <a:spLocks noGrp="1"/>
          </p:cNvSpPr>
          <p:nvPr>
            <p:ph type="sldNum" sz="quarter" idx="10"/>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423597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接下来我将介绍第二部分，</a:t>
            </a:r>
            <a:r>
              <a:rPr lang="en-US" altLang="zh-CN" dirty="0"/>
              <a:t>router</a:t>
            </a:r>
            <a:r>
              <a:rPr lang="zh-CN" altLang="en-US" dirty="0"/>
              <a:t>的具体实现</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4489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a:t>
            </a:r>
            <a:r>
              <a:rPr lang="en-US" altLang="zh-CN" dirty="0"/>
              <a:t>router</a:t>
            </a:r>
            <a:r>
              <a:rPr lang="zh-CN" altLang="en-US" dirty="0"/>
              <a:t>的具体实现时为了布线质量和速度还做了三点</a:t>
            </a:r>
            <a:endParaRPr lang="en-US" altLang="zh-CN" dirty="0"/>
          </a:p>
          <a:p>
            <a:r>
              <a:rPr lang="zh-CN" altLang="en-US" dirty="0"/>
              <a:t>首先，如果不使用路径偏好的方法，我们的布线会给后续布线引入更多的障碍。受到在版图中手动布线不同</a:t>
            </a:r>
            <a:r>
              <a:rPr lang="en-US" altLang="zh-CN" dirty="0"/>
              <a:t>metal</a:t>
            </a:r>
            <a:r>
              <a:rPr lang="zh-CN" altLang="en-US" dirty="0"/>
              <a:t>层方向垂直的启发，在我们的实现中，我们令</a:t>
            </a:r>
            <a:r>
              <a:rPr lang="en-US" altLang="zh-CN" dirty="0"/>
              <a:t>Layer1 </a:t>
            </a:r>
            <a:r>
              <a:rPr lang="zh-CN" altLang="en-US" dirty="0"/>
              <a:t>偏好垂直布线， </a:t>
            </a:r>
            <a:r>
              <a:rPr lang="en-US" altLang="zh-CN" dirty="0"/>
              <a:t>Layer2</a:t>
            </a:r>
            <a:r>
              <a:rPr lang="zh-CN" altLang="en-US" dirty="0"/>
              <a:t>偏好水平布线，如果布线失败了，那么我们再重新用不带预设方向的方法再进行一次布线。</a:t>
            </a:r>
            <a:endParaRPr lang="en-US" altLang="zh-CN" dirty="0"/>
          </a:p>
          <a:p>
            <a:r>
              <a:rPr lang="zh-CN" altLang="en-US" dirty="0"/>
              <a:t>其次，我们设定了最大搜索步数的限制以防止过长步数的探索。</a:t>
            </a:r>
            <a:endParaRPr lang="en-US" altLang="zh-CN" dirty="0"/>
          </a:p>
          <a:p>
            <a:r>
              <a:rPr lang="zh-CN" altLang="en-US" dirty="0"/>
              <a:t>最后，在实现的时候我们使用优先队列保证局部代价最短的路径被优先探索</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348731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接下来我将介绍第三部分，实验结果与分析</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985284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654" y="2641331"/>
            <a:ext cx="11508827" cy="646331"/>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chemeClr val="tx2"/>
                </a:solidFill>
                <a:cs typeface="+mn-ea"/>
                <a:sym typeface="+mn-lt"/>
              </a:rPr>
              <a:t>EE215A Project: Router with </a:t>
            </a:r>
            <a:r>
              <a:rPr lang="en-US" altLang="zh-CN" sz="3600" b="1" dirty="0" err="1">
                <a:solidFill>
                  <a:schemeClr val="tx2"/>
                </a:solidFill>
                <a:cs typeface="+mn-ea"/>
                <a:sym typeface="+mn-lt"/>
              </a:rPr>
              <a:t>Dijsktra</a:t>
            </a:r>
            <a:r>
              <a:rPr lang="en-US" altLang="zh-CN" sz="3600" b="1" dirty="0">
                <a:solidFill>
                  <a:schemeClr val="tx2"/>
                </a:solidFill>
                <a:cs typeface="+mn-ea"/>
                <a:sym typeface="+mn-lt"/>
              </a:rPr>
              <a:t> &amp; A*</a:t>
            </a:r>
            <a:endParaRPr lang="zh-CN" altLang="en-US" sz="3600" b="1" dirty="0">
              <a:solidFill>
                <a:schemeClr val="tx2"/>
              </a:solidFill>
              <a:cs typeface="+mn-ea"/>
              <a:sym typeface="+mn-lt"/>
            </a:endParaRPr>
          </a:p>
        </p:txBody>
      </p:sp>
      <p:sp>
        <p:nvSpPr>
          <p:cNvPr id="4" name="文本框 3"/>
          <p:cNvSpPr txBox="1"/>
          <p:nvPr/>
        </p:nvSpPr>
        <p:spPr>
          <a:xfrm>
            <a:off x="341654" y="3790681"/>
            <a:ext cx="11508827" cy="1200329"/>
          </a:xfrm>
          <a:prstGeom prst="rect">
            <a:avLst/>
          </a:prstGeom>
          <a:noFill/>
        </p:spPr>
        <p:txBody>
          <a:bodyPr wrap="square" rtlCol="0">
            <a:spAutoFit/>
            <a:scene3d>
              <a:camera prst="orthographicFront"/>
              <a:lightRig rig="threePt" dir="t"/>
            </a:scene3d>
            <a:sp3d contourW="12700"/>
          </a:bodyPr>
          <a:lstStyle/>
          <a:p>
            <a:pPr algn="ctr">
              <a:defRPr/>
            </a:pPr>
            <a:r>
              <a:rPr lang="en-US" altLang="zh-CN" dirty="0">
                <a:solidFill>
                  <a:schemeClr val="bg2">
                    <a:lumMod val="75000"/>
                  </a:schemeClr>
                </a:solidFill>
                <a:cs typeface="+mn-ea"/>
                <a:sym typeface="+mn-lt"/>
              </a:rPr>
              <a:t>Group 13</a:t>
            </a:r>
          </a:p>
          <a:p>
            <a:pPr algn="ctr">
              <a:defRPr/>
            </a:pPr>
            <a:r>
              <a:rPr lang="zh-CN" altLang="en-US" dirty="0">
                <a:solidFill>
                  <a:schemeClr val="bg2">
                    <a:lumMod val="75000"/>
                  </a:schemeClr>
                </a:solidFill>
                <a:cs typeface="+mn-ea"/>
                <a:sym typeface="+mn-lt"/>
              </a:rPr>
              <a:t>孟世杰 </a:t>
            </a:r>
            <a:r>
              <a:rPr lang="en-US" altLang="zh-CN" dirty="0">
                <a:solidFill>
                  <a:schemeClr val="bg2">
                    <a:lumMod val="75000"/>
                  </a:schemeClr>
                </a:solidFill>
                <a:cs typeface="+mn-ea"/>
                <a:sym typeface="+mn-lt"/>
              </a:rPr>
              <a:t>2022231101</a:t>
            </a:r>
          </a:p>
          <a:p>
            <a:pPr algn="ctr">
              <a:defRPr/>
            </a:pPr>
            <a:r>
              <a:rPr lang="zh-CN" altLang="en-US" dirty="0">
                <a:solidFill>
                  <a:schemeClr val="bg2">
                    <a:lumMod val="75000"/>
                  </a:schemeClr>
                </a:solidFill>
                <a:cs typeface="+mn-ea"/>
                <a:sym typeface="+mn-lt"/>
              </a:rPr>
              <a:t>唐恩慈 </a:t>
            </a:r>
            <a:r>
              <a:rPr lang="en-US" altLang="zh-CN" dirty="0">
                <a:solidFill>
                  <a:schemeClr val="bg2">
                    <a:lumMod val="75000"/>
                  </a:schemeClr>
                </a:solidFill>
                <a:cs typeface="+mn-ea"/>
                <a:sym typeface="+mn-lt"/>
              </a:rPr>
              <a:t>2024231046</a:t>
            </a:r>
          </a:p>
          <a:p>
            <a:pPr algn="ctr">
              <a:defRPr/>
            </a:pPr>
            <a:r>
              <a:rPr lang="zh-CN" altLang="en-US" dirty="0">
                <a:solidFill>
                  <a:schemeClr val="bg2">
                    <a:lumMod val="75000"/>
                  </a:schemeClr>
                </a:solidFill>
                <a:cs typeface="+mn-ea"/>
                <a:sym typeface="+mn-lt"/>
              </a:rPr>
              <a:t>姜亦宁 </a:t>
            </a:r>
            <a:r>
              <a:rPr lang="en-US" altLang="zh-CN" dirty="0">
                <a:solidFill>
                  <a:schemeClr val="bg2">
                    <a:lumMod val="75000"/>
                  </a:schemeClr>
                </a:solidFill>
                <a:cs typeface="+mn-ea"/>
                <a:sym typeface="+mn-lt"/>
              </a:rPr>
              <a:t>2024134014</a:t>
            </a:r>
            <a:r>
              <a:rPr lang="zh-CN" altLang="en-US" dirty="0">
                <a:solidFill>
                  <a:schemeClr val="bg2">
                    <a:lumMod val="75000"/>
                  </a:schemeClr>
                </a:solidFill>
                <a:cs typeface="+mn-ea"/>
                <a:sym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9185741"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Performance Comparison </a:t>
            </a:r>
          </a:p>
        </p:txBody>
      </p:sp>
      <p:sp>
        <p:nvSpPr>
          <p:cNvPr id="31" name="TextBox 28"/>
          <p:cNvSpPr txBox="1"/>
          <p:nvPr/>
        </p:nvSpPr>
        <p:spPr>
          <a:xfrm>
            <a:off x="660175" y="1618111"/>
            <a:ext cx="11071737" cy="33804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000" b="1" dirty="0">
                <a:solidFill>
                  <a:schemeClr val="accent6"/>
                </a:solidFill>
              </a:rPr>
              <a:t>All methods are routed successfully in all test files.</a:t>
            </a:r>
            <a:endParaRPr lang="zh-CN" altLang="en-US" sz="2000" b="1" dirty="0">
              <a:solidFill>
                <a:schemeClr val="accent6"/>
              </a:solidFill>
              <a:latin typeface="+mn-lt"/>
              <a:ea typeface="+mn-ea"/>
              <a:cs typeface="+mn-ea"/>
              <a:sym typeface="+mn-lt"/>
            </a:endParaRPr>
          </a:p>
        </p:txBody>
      </p:sp>
      <p:pic>
        <p:nvPicPr>
          <p:cNvPr id="5" name="图片 4">
            <a:extLst>
              <a:ext uri="{FF2B5EF4-FFF2-40B4-BE49-F238E27FC236}">
                <a16:creationId xmlns:a16="http://schemas.microsoft.com/office/drawing/2014/main" id="{E29D28E7-90D3-4F92-BF4B-6653C5299B94}"/>
              </a:ext>
            </a:extLst>
          </p:cNvPr>
          <p:cNvPicPr>
            <a:picLocks noChangeAspect="1"/>
          </p:cNvPicPr>
          <p:nvPr/>
        </p:nvPicPr>
        <p:blipFill>
          <a:blip r:embed="rId3"/>
          <a:stretch>
            <a:fillRect/>
          </a:stretch>
        </p:blipFill>
        <p:spPr>
          <a:xfrm>
            <a:off x="469611" y="2148528"/>
            <a:ext cx="11252778" cy="3124361"/>
          </a:xfrm>
          <a:prstGeom prst="rect">
            <a:avLst/>
          </a:prstGeom>
        </p:spPr>
      </p:pic>
    </p:spTree>
    <p:extLst>
      <p:ext uri="{BB962C8B-B14F-4D97-AF65-F5344CB8AC3E}">
        <p14:creationId xmlns:p14="http://schemas.microsoft.com/office/powerpoint/2010/main" val="361461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Bench1</a:t>
            </a:r>
          </a:p>
        </p:txBody>
      </p:sp>
      <p:pic>
        <p:nvPicPr>
          <p:cNvPr id="2" name="图片 1">
            <a:extLst>
              <a:ext uri="{FF2B5EF4-FFF2-40B4-BE49-F238E27FC236}">
                <a16:creationId xmlns:a16="http://schemas.microsoft.com/office/drawing/2014/main" id="{C26D4BC9-6062-4744-BBA5-051E663A755F}"/>
              </a:ext>
            </a:extLst>
          </p:cNvPr>
          <p:cNvPicPr>
            <a:picLocks noChangeAspect="1"/>
          </p:cNvPicPr>
          <p:nvPr/>
        </p:nvPicPr>
        <p:blipFill rotWithShape="1">
          <a:blip r:embed="rId3"/>
          <a:srcRect b="50275"/>
          <a:stretch/>
        </p:blipFill>
        <p:spPr>
          <a:xfrm>
            <a:off x="532771" y="2175968"/>
            <a:ext cx="5184538" cy="2992582"/>
          </a:xfrm>
          <a:prstGeom prst="rect">
            <a:avLst/>
          </a:prstGeom>
        </p:spPr>
      </p:pic>
      <p:pic>
        <p:nvPicPr>
          <p:cNvPr id="7" name="图片 6">
            <a:extLst>
              <a:ext uri="{FF2B5EF4-FFF2-40B4-BE49-F238E27FC236}">
                <a16:creationId xmlns:a16="http://schemas.microsoft.com/office/drawing/2014/main" id="{F0D6F33C-B1F7-4585-9699-8C3DD01D55AB}"/>
              </a:ext>
            </a:extLst>
          </p:cNvPr>
          <p:cNvPicPr>
            <a:picLocks noChangeAspect="1"/>
          </p:cNvPicPr>
          <p:nvPr/>
        </p:nvPicPr>
        <p:blipFill rotWithShape="1">
          <a:blip r:embed="rId3"/>
          <a:srcRect t="50275"/>
          <a:stretch/>
        </p:blipFill>
        <p:spPr>
          <a:xfrm>
            <a:off x="6300880" y="2210605"/>
            <a:ext cx="5184538" cy="2992582"/>
          </a:xfrm>
          <a:prstGeom prst="rect">
            <a:avLst/>
          </a:prstGeom>
        </p:spPr>
      </p:pic>
    </p:spTree>
    <p:extLst>
      <p:ext uri="{BB962C8B-B14F-4D97-AF65-F5344CB8AC3E}">
        <p14:creationId xmlns:p14="http://schemas.microsoft.com/office/powerpoint/2010/main" val="150728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Bench2</a:t>
            </a:r>
          </a:p>
        </p:txBody>
      </p:sp>
      <p:pic>
        <p:nvPicPr>
          <p:cNvPr id="2" name="图片 1">
            <a:extLst>
              <a:ext uri="{FF2B5EF4-FFF2-40B4-BE49-F238E27FC236}">
                <a16:creationId xmlns:a16="http://schemas.microsoft.com/office/drawing/2014/main" id="{3272E333-ED79-48D6-B87E-19C0010D9F0E}"/>
              </a:ext>
            </a:extLst>
          </p:cNvPr>
          <p:cNvPicPr>
            <a:picLocks noChangeAspect="1"/>
          </p:cNvPicPr>
          <p:nvPr/>
        </p:nvPicPr>
        <p:blipFill rotWithShape="1">
          <a:blip r:embed="rId3"/>
          <a:srcRect b="47810"/>
          <a:stretch/>
        </p:blipFill>
        <p:spPr>
          <a:xfrm>
            <a:off x="818017" y="1463963"/>
            <a:ext cx="10390310" cy="4275481"/>
          </a:xfrm>
          <a:prstGeom prst="rect">
            <a:avLst/>
          </a:prstGeom>
        </p:spPr>
      </p:pic>
    </p:spTree>
    <p:extLst>
      <p:ext uri="{BB962C8B-B14F-4D97-AF65-F5344CB8AC3E}">
        <p14:creationId xmlns:p14="http://schemas.microsoft.com/office/powerpoint/2010/main" val="30782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Bench2</a:t>
            </a:r>
          </a:p>
        </p:txBody>
      </p:sp>
      <p:pic>
        <p:nvPicPr>
          <p:cNvPr id="2" name="图片 1">
            <a:extLst>
              <a:ext uri="{FF2B5EF4-FFF2-40B4-BE49-F238E27FC236}">
                <a16:creationId xmlns:a16="http://schemas.microsoft.com/office/drawing/2014/main" id="{3272E333-ED79-48D6-B87E-19C0010D9F0E}"/>
              </a:ext>
            </a:extLst>
          </p:cNvPr>
          <p:cNvPicPr>
            <a:picLocks noChangeAspect="1"/>
          </p:cNvPicPr>
          <p:nvPr/>
        </p:nvPicPr>
        <p:blipFill rotWithShape="1">
          <a:blip r:embed="rId3"/>
          <a:srcRect t="56269"/>
          <a:stretch/>
        </p:blipFill>
        <p:spPr>
          <a:xfrm>
            <a:off x="665617" y="1791854"/>
            <a:ext cx="10728790" cy="3699165"/>
          </a:xfrm>
          <a:prstGeom prst="rect">
            <a:avLst/>
          </a:prstGeom>
        </p:spPr>
      </p:pic>
    </p:spTree>
    <p:extLst>
      <p:ext uri="{BB962C8B-B14F-4D97-AF65-F5344CB8AC3E}">
        <p14:creationId xmlns:p14="http://schemas.microsoft.com/office/powerpoint/2010/main" val="10597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a:t>
            </a:r>
            <a:r>
              <a:rPr lang="en-US" altLang="zh-CN" sz="3200" b="1" dirty="0">
                <a:solidFill>
                  <a:srgbClr val="A40006"/>
                </a:solidFill>
                <a:latin typeface="+mn-lt"/>
                <a:ea typeface="+mn-ea"/>
                <a:cs typeface="+mn-ea"/>
                <a:sym typeface="+mn-lt"/>
              </a:rPr>
              <a:t>Bench3</a:t>
            </a:r>
            <a:endParaRPr lang="zh-CN" altLang="en-US" sz="3200" b="1" dirty="0">
              <a:solidFill>
                <a:srgbClr val="A40006"/>
              </a:solidFill>
              <a:latin typeface="+mn-lt"/>
              <a:ea typeface="+mn-ea"/>
              <a:cs typeface="+mn-ea"/>
              <a:sym typeface="+mn-lt"/>
            </a:endParaRPr>
          </a:p>
        </p:txBody>
      </p:sp>
      <p:pic>
        <p:nvPicPr>
          <p:cNvPr id="2" name="图片 1">
            <a:extLst>
              <a:ext uri="{FF2B5EF4-FFF2-40B4-BE49-F238E27FC236}">
                <a16:creationId xmlns:a16="http://schemas.microsoft.com/office/drawing/2014/main" id="{30804BAE-ABC1-4FC1-A563-6799753E0E62}"/>
              </a:ext>
            </a:extLst>
          </p:cNvPr>
          <p:cNvPicPr>
            <a:picLocks noChangeAspect="1"/>
          </p:cNvPicPr>
          <p:nvPr/>
        </p:nvPicPr>
        <p:blipFill rotWithShape="1">
          <a:blip r:embed="rId2"/>
          <a:srcRect b="49831"/>
          <a:stretch/>
        </p:blipFill>
        <p:spPr>
          <a:xfrm>
            <a:off x="283400" y="1759527"/>
            <a:ext cx="5861710" cy="3440546"/>
          </a:xfrm>
          <a:prstGeom prst="rect">
            <a:avLst/>
          </a:prstGeom>
        </p:spPr>
      </p:pic>
      <p:pic>
        <p:nvPicPr>
          <p:cNvPr id="9" name="图片 8">
            <a:extLst>
              <a:ext uri="{FF2B5EF4-FFF2-40B4-BE49-F238E27FC236}">
                <a16:creationId xmlns:a16="http://schemas.microsoft.com/office/drawing/2014/main" id="{B9D9DFED-31C5-404A-8AFE-0A5D38CF4F08}"/>
              </a:ext>
            </a:extLst>
          </p:cNvPr>
          <p:cNvPicPr>
            <a:picLocks noChangeAspect="1"/>
          </p:cNvPicPr>
          <p:nvPr/>
        </p:nvPicPr>
        <p:blipFill rotWithShape="1">
          <a:blip r:embed="rId2"/>
          <a:srcRect t="49831"/>
          <a:stretch/>
        </p:blipFill>
        <p:spPr>
          <a:xfrm>
            <a:off x="6145110" y="1759527"/>
            <a:ext cx="5861710" cy="3440546"/>
          </a:xfrm>
          <a:prstGeom prst="rect">
            <a:avLst/>
          </a:prstGeom>
        </p:spPr>
      </p:pic>
    </p:spTree>
    <p:extLst>
      <p:ext uri="{BB962C8B-B14F-4D97-AF65-F5344CB8AC3E}">
        <p14:creationId xmlns:p14="http://schemas.microsoft.com/office/powerpoint/2010/main" val="354328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Bench4</a:t>
            </a:r>
          </a:p>
        </p:txBody>
      </p:sp>
      <p:pic>
        <p:nvPicPr>
          <p:cNvPr id="2" name="图片 1">
            <a:extLst>
              <a:ext uri="{FF2B5EF4-FFF2-40B4-BE49-F238E27FC236}">
                <a16:creationId xmlns:a16="http://schemas.microsoft.com/office/drawing/2014/main" id="{51478E7D-7F81-4918-AFF6-932973D26415}"/>
              </a:ext>
            </a:extLst>
          </p:cNvPr>
          <p:cNvPicPr>
            <a:picLocks noChangeAspect="1"/>
          </p:cNvPicPr>
          <p:nvPr/>
        </p:nvPicPr>
        <p:blipFill rotWithShape="1">
          <a:blip r:embed="rId2"/>
          <a:srcRect b="50000"/>
          <a:stretch/>
        </p:blipFill>
        <p:spPr>
          <a:xfrm>
            <a:off x="369277" y="1714500"/>
            <a:ext cx="5750447" cy="3429000"/>
          </a:xfrm>
          <a:prstGeom prst="rect">
            <a:avLst/>
          </a:prstGeom>
        </p:spPr>
      </p:pic>
      <p:pic>
        <p:nvPicPr>
          <p:cNvPr id="8" name="图片 7">
            <a:extLst>
              <a:ext uri="{FF2B5EF4-FFF2-40B4-BE49-F238E27FC236}">
                <a16:creationId xmlns:a16="http://schemas.microsoft.com/office/drawing/2014/main" id="{B5D19F68-FFCC-4E6C-89DD-6FDA7CBB83A0}"/>
              </a:ext>
            </a:extLst>
          </p:cNvPr>
          <p:cNvPicPr>
            <a:picLocks noChangeAspect="1"/>
          </p:cNvPicPr>
          <p:nvPr/>
        </p:nvPicPr>
        <p:blipFill rotWithShape="1">
          <a:blip r:embed="rId2"/>
          <a:srcRect t="50000"/>
          <a:stretch/>
        </p:blipFill>
        <p:spPr>
          <a:xfrm>
            <a:off x="6096000" y="1714500"/>
            <a:ext cx="5750447" cy="3429000"/>
          </a:xfrm>
          <a:prstGeom prst="rect">
            <a:avLst/>
          </a:prstGeom>
        </p:spPr>
      </p:pic>
    </p:spTree>
    <p:extLst>
      <p:ext uri="{BB962C8B-B14F-4D97-AF65-F5344CB8AC3E}">
        <p14:creationId xmlns:p14="http://schemas.microsoft.com/office/powerpoint/2010/main" val="132647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Bench5</a:t>
            </a:r>
          </a:p>
        </p:txBody>
      </p:sp>
      <p:pic>
        <p:nvPicPr>
          <p:cNvPr id="2" name="图片 1">
            <a:extLst>
              <a:ext uri="{FF2B5EF4-FFF2-40B4-BE49-F238E27FC236}">
                <a16:creationId xmlns:a16="http://schemas.microsoft.com/office/drawing/2014/main" id="{70C38EBD-DFC7-4969-B866-DA616959CA6A}"/>
              </a:ext>
            </a:extLst>
          </p:cNvPr>
          <p:cNvPicPr>
            <a:picLocks noChangeAspect="1"/>
          </p:cNvPicPr>
          <p:nvPr/>
        </p:nvPicPr>
        <p:blipFill rotWithShape="1">
          <a:blip r:embed="rId2"/>
          <a:srcRect b="49656"/>
          <a:stretch/>
        </p:blipFill>
        <p:spPr>
          <a:xfrm>
            <a:off x="1005599" y="1487053"/>
            <a:ext cx="10180801" cy="4511965"/>
          </a:xfrm>
          <a:prstGeom prst="rect">
            <a:avLst/>
          </a:prstGeom>
        </p:spPr>
      </p:pic>
    </p:spTree>
    <p:extLst>
      <p:ext uri="{BB962C8B-B14F-4D97-AF65-F5344CB8AC3E}">
        <p14:creationId xmlns:p14="http://schemas.microsoft.com/office/powerpoint/2010/main" val="95665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Bench5</a:t>
            </a:r>
          </a:p>
        </p:txBody>
      </p:sp>
      <p:pic>
        <p:nvPicPr>
          <p:cNvPr id="2" name="图片 1">
            <a:extLst>
              <a:ext uri="{FF2B5EF4-FFF2-40B4-BE49-F238E27FC236}">
                <a16:creationId xmlns:a16="http://schemas.microsoft.com/office/drawing/2014/main" id="{70C38EBD-DFC7-4969-B866-DA616959CA6A}"/>
              </a:ext>
            </a:extLst>
          </p:cNvPr>
          <p:cNvPicPr>
            <a:picLocks noChangeAspect="1"/>
          </p:cNvPicPr>
          <p:nvPr/>
        </p:nvPicPr>
        <p:blipFill rotWithShape="1">
          <a:blip r:embed="rId2"/>
          <a:srcRect t="50100"/>
          <a:stretch/>
        </p:blipFill>
        <p:spPr>
          <a:xfrm>
            <a:off x="1115494" y="1348510"/>
            <a:ext cx="9766763" cy="4290291"/>
          </a:xfrm>
          <a:prstGeom prst="rect">
            <a:avLst/>
          </a:prstGeom>
        </p:spPr>
      </p:pic>
    </p:spTree>
    <p:extLst>
      <p:ext uri="{BB962C8B-B14F-4D97-AF65-F5344CB8AC3E}">
        <p14:creationId xmlns:p14="http://schemas.microsoft.com/office/powerpoint/2010/main" val="1792526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6" y="179817"/>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Fract2</a:t>
            </a:r>
          </a:p>
        </p:txBody>
      </p:sp>
      <p:pic>
        <p:nvPicPr>
          <p:cNvPr id="2" name="图片 1">
            <a:extLst>
              <a:ext uri="{FF2B5EF4-FFF2-40B4-BE49-F238E27FC236}">
                <a16:creationId xmlns:a16="http://schemas.microsoft.com/office/drawing/2014/main" id="{2E99B07B-E622-4681-B973-8B029E0C162C}"/>
              </a:ext>
            </a:extLst>
          </p:cNvPr>
          <p:cNvPicPr>
            <a:picLocks noChangeAspect="1"/>
          </p:cNvPicPr>
          <p:nvPr/>
        </p:nvPicPr>
        <p:blipFill rotWithShape="1">
          <a:blip r:embed="rId3"/>
          <a:srcRect b="49764"/>
          <a:stretch/>
        </p:blipFill>
        <p:spPr>
          <a:xfrm>
            <a:off x="105458" y="2075874"/>
            <a:ext cx="5837840" cy="3006435"/>
          </a:xfrm>
          <a:prstGeom prst="rect">
            <a:avLst/>
          </a:prstGeom>
        </p:spPr>
      </p:pic>
      <p:pic>
        <p:nvPicPr>
          <p:cNvPr id="8" name="图片 7">
            <a:extLst>
              <a:ext uri="{FF2B5EF4-FFF2-40B4-BE49-F238E27FC236}">
                <a16:creationId xmlns:a16="http://schemas.microsoft.com/office/drawing/2014/main" id="{2E5EEB27-F7F4-4616-BAB4-B0C2D1DB3E2A}"/>
              </a:ext>
            </a:extLst>
          </p:cNvPr>
          <p:cNvPicPr>
            <a:picLocks noChangeAspect="1"/>
          </p:cNvPicPr>
          <p:nvPr/>
        </p:nvPicPr>
        <p:blipFill rotWithShape="1">
          <a:blip r:embed="rId3"/>
          <a:srcRect t="50236"/>
          <a:stretch/>
        </p:blipFill>
        <p:spPr>
          <a:xfrm>
            <a:off x="6401608" y="2128983"/>
            <a:ext cx="5684934" cy="2900219"/>
          </a:xfrm>
          <a:prstGeom prst="rect">
            <a:avLst/>
          </a:prstGeom>
        </p:spPr>
      </p:pic>
    </p:spTree>
    <p:extLst>
      <p:ext uri="{BB962C8B-B14F-4D97-AF65-F5344CB8AC3E}">
        <p14:creationId xmlns:p14="http://schemas.microsoft.com/office/powerpoint/2010/main" val="60405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a:t>
            </a:r>
            <a:r>
              <a:rPr lang="zh-CN" altLang="en-US" sz="3200" b="1" dirty="0">
                <a:solidFill>
                  <a:srgbClr val="A40006"/>
                </a:solidFill>
                <a:cs typeface="Arial" panose="020B0604020202020204" pitchFamily="34" charset="0"/>
              </a:rPr>
              <a:t>：</a:t>
            </a:r>
            <a:r>
              <a:rPr lang="en-US" altLang="zh-CN" sz="3200" b="1" dirty="0">
                <a:solidFill>
                  <a:srgbClr val="A40006"/>
                </a:solidFill>
                <a:cs typeface="Arial" panose="020B0604020202020204" pitchFamily="34" charset="0"/>
              </a:rPr>
              <a:t>Primary1</a:t>
            </a:r>
          </a:p>
        </p:txBody>
      </p:sp>
      <p:pic>
        <p:nvPicPr>
          <p:cNvPr id="2" name="图片 1">
            <a:extLst>
              <a:ext uri="{FF2B5EF4-FFF2-40B4-BE49-F238E27FC236}">
                <a16:creationId xmlns:a16="http://schemas.microsoft.com/office/drawing/2014/main" id="{12DBA0BD-C71B-4DFE-B797-00D90B403C01}"/>
              </a:ext>
            </a:extLst>
          </p:cNvPr>
          <p:cNvPicPr>
            <a:picLocks noChangeAspect="1"/>
          </p:cNvPicPr>
          <p:nvPr/>
        </p:nvPicPr>
        <p:blipFill rotWithShape="1">
          <a:blip r:embed="rId2"/>
          <a:srcRect b="50370"/>
          <a:stretch/>
        </p:blipFill>
        <p:spPr>
          <a:xfrm>
            <a:off x="50933" y="2027382"/>
            <a:ext cx="6206570" cy="3403600"/>
          </a:xfrm>
          <a:prstGeom prst="rect">
            <a:avLst/>
          </a:prstGeom>
        </p:spPr>
      </p:pic>
      <p:pic>
        <p:nvPicPr>
          <p:cNvPr id="10" name="图片 9">
            <a:extLst>
              <a:ext uri="{FF2B5EF4-FFF2-40B4-BE49-F238E27FC236}">
                <a16:creationId xmlns:a16="http://schemas.microsoft.com/office/drawing/2014/main" id="{FF9D03DF-096D-49BE-B0E6-82F7DFDB7FA5}"/>
              </a:ext>
            </a:extLst>
          </p:cNvPr>
          <p:cNvPicPr>
            <a:picLocks noChangeAspect="1"/>
          </p:cNvPicPr>
          <p:nvPr/>
        </p:nvPicPr>
        <p:blipFill rotWithShape="1">
          <a:blip r:embed="rId2"/>
          <a:srcRect t="50370"/>
          <a:stretch/>
        </p:blipFill>
        <p:spPr>
          <a:xfrm>
            <a:off x="6096000" y="2027382"/>
            <a:ext cx="6206570" cy="3403600"/>
          </a:xfrm>
          <a:prstGeom prst="rect">
            <a:avLst/>
          </a:prstGeom>
        </p:spPr>
      </p:pic>
    </p:spTree>
    <p:extLst>
      <p:ext uri="{BB962C8B-B14F-4D97-AF65-F5344CB8AC3E}">
        <p14:creationId xmlns:p14="http://schemas.microsoft.com/office/powerpoint/2010/main" val="188875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76748" y="1790949"/>
            <a:ext cx="6101266" cy="481018"/>
            <a:chOff x="6433491" y="1747088"/>
            <a:chExt cx="6101266" cy="481018"/>
          </a:xfrm>
        </p:grpSpPr>
        <p:grpSp>
          <p:nvGrpSpPr>
            <p:cNvPr id="14" name="组合 13"/>
            <p:cNvGrpSpPr/>
            <p:nvPr/>
          </p:nvGrpSpPr>
          <p:grpSpPr>
            <a:xfrm>
              <a:off x="6542992" y="1747088"/>
              <a:ext cx="5991765" cy="430374"/>
              <a:chOff x="5581874" y="2152389"/>
              <a:chExt cx="5991765" cy="430374"/>
            </a:xfrm>
          </p:grpSpPr>
          <p:sp>
            <p:nvSpPr>
              <p:cNvPr id="19"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1</a:t>
                </a:r>
                <a:endParaRPr lang="zh-CN" altLang="en-US" sz="1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Algorithm Overview and Features</a:t>
                </a:r>
                <a:endParaRPr lang="zh-CN" altLang="en-US" b="1" dirty="0">
                  <a:solidFill>
                    <a:srgbClr val="A40006"/>
                  </a:solidFill>
                  <a:latin typeface="+mn-lt"/>
                  <a:ea typeface="+mn-ea"/>
                  <a:cs typeface="+mn-ea"/>
                  <a:sym typeface="+mn-lt"/>
                </a:endParaRP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23" name="组合 22"/>
          <p:cNvGrpSpPr/>
          <p:nvPr/>
        </p:nvGrpSpPr>
        <p:grpSpPr>
          <a:xfrm>
            <a:off x="5476748" y="2645679"/>
            <a:ext cx="5193182" cy="491105"/>
            <a:chOff x="6433491" y="2601818"/>
            <a:chExt cx="5193182" cy="491105"/>
          </a:xfrm>
        </p:grpSpPr>
        <p:grpSp>
          <p:nvGrpSpPr>
            <p:cNvPr id="24" name="组合 23"/>
            <p:cNvGrpSpPr/>
            <p:nvPr/>
          </p:nvGrpSpPr>
          <p:grpSpPr>
            <a:xfrm>
              <a:off x="6542992" y="2601818"/>
              <a:ext cx="5083681" cy="430374"/>
              <a:chOff x="5581874" y="2941376"/>
              <a:chExt cx="5083681" cy="430374"/>
            </a:xfrm>
          </p:grpSpPr>
          <p:sp>
            <p:nvSpPr>
              <p:cNvPr id="29"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a:t>
                </a:r>
                <a:r>
                  <a:rPr lang="en-US" altLang="zh-CN" sz="1600" b="1" dirty="0">
                    <a:solidFill>
                      <a:srgbClr val="A40006"/>
                    </a:solidFill>
                    <a:latin typeface="+mn-lt"/>
                    <a:ea typeface="+mn-ea"/>
                    <a:cs typeface="+mn-ea"/>
                    <a:sym typeface="+mn-lt"/>
                  </a:rPr>
                  <a:t>2</a:t>
                </a:r>
                <a:endParaRPr lang="zh-CN" altLang="en-US" sz="1800" b="1" dirty="0">
                  <a:solidFill>
                    <a:srgbClr val="A40006"/>
                  </a:solidFill>
                  <a:latin typeface="+mn-lt"/>
                  <a:ea typeface="+mn-ea"/>
                  <a:cs typeface="+mn-ea"/>
                  <a:sym typeface="+mn-lt"/>
                </a:endParaRPr>
              </a:p>
            </p:txBody>
          </p:sp>
          <p:sp>
            <p:nvSpPr>
              <p:cNvPr id="30" name="TextBox 59"/>
              <p:cNvSpPr txBox="1">
                <a:spLocks noChangeArrowheads="1"/>
              </p:cNvSpPr>
              <p:nvPr/>
            </p:nvSpPr>
            <p:spPr bwMode="auto">
              <a:xfrm>
                <a:off x="6566161" y="2941376"/>
                <a:ext cx="409939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Router Implementation</a:t>
                </a:r>
                <a:endParaRPr lang="zh-CN" altLang="en-US" b="1" dirty="0">
                  <a:solidFill>
                    <a:srgbClr val="A40006"/>
                  </a:solidFill>
                  <a:latin typeface="+mn-lt"/>
                  <a:ea typeface="+mn-ea"/>
                  <a:cs typeface="+mn-ea"/>
                  <a:sym typeface="+mn-lt"/>
                </a:endParaRPr>
              </a:p>
            </p:txBody>
          </p:sp>
        </p:grpSp>
        <p:grpSp>
          <p:nvGrpSpPr>
            <p:cNvPr id="25" name="组合 24"/>
            <p:cNvGrpSpPr/>
            <p:nvPr/>
          </p:nvGrpSpPr>
          <p:grpSpPr>
            <a:xfrm flipH="1">
              <a:off x="6433491" y="3012031"/>
              <a:ext cx="5193182" cy="80892"/>
              <a:chOff x="1249883" y="2596259"/>
              <a:chExt cx="5195887" cy="80934"/>
            </a:xfrm>
          </p:grpSpPr>
          <p:cxnSp>
            <p:nvCxnSpPr>
              <p:cNvPr id="26" name="直接连接符 2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27" name="矩形 2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33" name="组合 32"/>
          <p:cNvGrpSpPr/>
          <p:nvPr/>
        </p:nvGrpSpPr>
        <p:grpSpPr>
          <a:xfrm>
            <a:off x="5476748" y="3516486"/>
            <a:ext cx="5800852" cy="485115"/>
            <a:chOff x="6433491" y="3472625"/>
            <a:chExt cx="5725153" cy="485115"/>
          </a:xfrm>
        </p:grpSpPr>
        <p:grpSp>
          <p:nvGrpSpPr>
            <p:cNvPr id="34" name="组合 33"/>
            <p:cNvGrpSpPr/>
            <p:nvPr/>
          </p:nvGrpSpPr>
          <p:grpSpPr>
            <a:xfrm>
              <a:off x="6542992" y="3472625"/>
              <a:ext cx="5615652" cy="430374"/>
              <a:chOff x="5581874" y="3744651"/>
              <a:chExt cx="5615652" cy="430374"/>
            </a:xfrm>
          </p:grpSpPr>
          <p:sp>
            <p:nvSpPr>
              <p:cNvPr id="39"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a:t>
                </a:r>
                <a:r>
                  <a:rPr lang="en-US" altLang="zh-CN" sz="1600" b="1" dirty="0">
                    <a:solidFill>
                      <a:srgbClr val="A40006"/>
                    </a:solidFill>
                    <a:latin typeface="+mn-lt"/>
                    <a:ea typeface="+mn-ea"/>
                    <a:cs typeface="+mn-ea"/>
                    <a:sym typeface="+mn-lt"/>
                  </a:rPr>
                  <a:t>3</a:t>
                </a:r>
                <a:endParaRPr lang="zh-CN" altLang="en-US" sz="1800" b="1" dirty="0">
                  <a:solidFill>
                    <a:srgbClr val="A40006"/>
                  </a:solidFill>
                  <a:latin typeface="+mn-lt"/>
                  <a:ea typeface="+mn-ea"/>
                  <a:cs typeface="+mn-ea"/>
                  <a:sym typeface="+mn-lt"/>
                </a:endParaRPr>
              </a:p>
            </p:txBody>
          </p:sp>
          <p:sp>
            <p:nvSpPr>
              <p:cNvPr id="40" name="TextBox 59"/>
              <p:cNvSpPr txBox="1">
                <a:spLocks noChangeArrowheads="1"/>
              </p:cNvSpPr>
              <p:nvPr/>
            </p:nvSpPr>
            <p:spPr bwMode="auto">
              <a:xfrm>
                <a:off x="6566161" y="3744651"/>
                <a:ext cx="463136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Experimental results and Analysis</a:t>
                </a:r>
                <a:endParaRPr lang="zh-CN" altLang="en-US" b="1" dirty="0">
                  <a:solidFill>
                    <a:srgbClr val="A40006"/>
                  </a:solidFill>
                  <a:latin typeface="+mn-lt"/>
                  <a:ea typeface="+mn-ea"/>
                  <a:cs typeface="+mn-ea"/>
                  <a:sym typeface="+mn-lt"/>
                </a:endParaRPr>
              </a:p>
            </p:txBody>
          </p:sp>
        </p:grpSp>
        <p:grpSp>
          <p:nvGrpSpPr>
            <p:cNvPr id="35" name="组合 34"/>
            <p:cNvGrpSpPr/>
            <p:nvPr/>
          </p:nvGrpSpPr>
          <p:grpSpPr>
            <a:xfrm flipH="1">
              <a:off x="6433491" y="3876848"/>
              <a:ext cx="5193182" cy="80892"/>
              <a:chOff x="1249883" y="2596259"/>
              <a:chExt cx="5195887" cy="80934"/>
            </a:xfrm>
          </p:grpSpPr>
          <p:cxnSp>
            <p:nvCxnSpPr>
              <p:cNvPr id="36" name="直接连接符 35"/>
              <p:cNvCxnSpPr/>
              <p:nvPr/>
            </p:nvCxnSpPr>
            <p:spPr>
              <a:xfrm flipV="1">
                <a:off x="1249883" y="2672774"/>
                <a:ext cx="5180894" cy="4419"/>
              </a:xfrm>
              <a:prstGeom prst="line">
                <a:avLst/>
              </a:prstGeom>
              <a:noFill/>
              <a:ln w="19050" cap="flat" cmpd="sng" algn="ctr">
                <a:solidFill>
                  <a:sysClr val="window" lastClr="FFFFFF">
                    <a:lumMod val="75000"/>
                  </a:sysClr>
                </a:solidFill>
                <a:prstDash val="solid"/>
                <a:miter lim="800000"/>
              </a:ln>
              <a:effectLst/>
            </p:spPr>
          </p:cxnSp>
          <p:sp>
            <p:nvSpPr>
              <p:cNvPr id="37" name="矩形 3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
        <p:nvSpPr>
          <p:cNvPr id="3" name="文本框 2">
            <a:extLst>
              <a:ext uri="{FF2B5EF4-FFF2-40B4-BE49-F238E27FC236}">
                <a16:creationId xmlns:a16="http://schemas.microsoft.com/office/drawing/2014/main" id="{4683DCEE-04B4-A840-2ED8-0C6AE83958DF}"/>
              </a:ext>
            </a:extLst>
          </p:cNvPr>
          <p:cNvSpPr txBox="1"/>
          <p:nvPr/>
        </p:nvSpPr>
        <p:spPr>
          <a:xfrm>
            <a:off x="4394381" y="1052547"/>
            <a:ext cx="467068" cy="4385540"/>
          </a:xfrm>
          <a:prstGeom prst="rect">
            <a:avLst/>
          </a:prstGeom>
          <a:solidFill>
            <a:schemeClr val="accent6"/>
          </a:solid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8069C8D4-7B8C-C418-90B9-98B027115DE0}"/>
              </a:ext>
            </a:extLst>
          </p:cNvPr>
          <p:cNvSpPr txBox="1"/>
          <p:nvPr/>
        </p:nvSpPr>
        <p:spPr>
          <a:xfrm>
            <a:off x="737899" y="2505670"/>
            <a:ext cx="3318729" cy="923330"/>
          </a:xfrm>
          <a:prstGeom prst="rect">
            <a:avLst/>
          </a:prstGeom>
          <a:noFill/>
        </p:spPr>
        <p:txBody>
          <a:bodyPr wrap="none" rtlCol="0">
            <a:spAutoFit/>
          </a:bodyPr>
          <a:lstStyle/>
          <a:p>
            <a:r>
              <a:rPr lang="en-US" altLang="zh-CN" sz="5400" b="1" dirty="0">
                <a:solidFill>
                  <a:schemeClr val="accent6"/>
                </a:solidFill>
              </a:rPr>
              <a:t>Contents</a:t>
            </a:r>
            <a:endParaRPr lang="zh-CN" altLang="en-US" sz="5400" b="1" dirty="0">
              <a:solidFill>
                <a:schemeClr val="accent6"/>
              </a:solidFill>
            </a:endParaRPr>
          </a:p>
        </p:txBody>
      </p:sp>
    </p:spTree>
    <p:extLst>
      <p:ext uri="{BB962C8B-B14F-4D97-AF65-F5344CB8AC3E}">
        <p14:creationId xmlns:p14="http://schemas.microsoft.com/office/powerpoint/2010/main" val="120308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Industy1</a:t>
            </a:r>
          </a:p>
        </p:txBody>
      </p:sp>
      <p:pic>
        <p:nvPicPr>
          <p:cNvPr id="2" name="图片 1">
            <a:extLst>
              <a:ext uri="{FF2B5EF4-FFF2-40B4-BE49-F238E27FC236}">
                <a16:creationId xmlns:a16="http://schemas.microsoft.com/office/drawing/2014/main" id="{88E7DD24-2B11-4A5B-9A7D-DE3D860C4243}"/>
              </a:ext>
            </a:extLst>
          </p:cNvPr>
          <p:cNvPicPr>
            <a:picLocks noChangeAspect="1"/>
          </p:cNvPicPr>
          <p:nvPr/>
        </p:nvPicPr>
        <p:blipFill rotWithShape="1">
          <a:blip r:embed="rId3"/>
          <a:srcRect b="49327"/>
          <a:stretch/>
        </p:blipFill>
        <p:spPr>
          <a:xfrm>
            <a:off x="46442" y="1731817"/>
            <a:ext cx="5969596" cy="3475183"/>
          </a:xfrm>
          <a:prstGeom prst="rect">
            <a:avLst/>
          </a:prstGeom>
        </p:spPr>
      </p:pic>
      <p:pic>
        <p:nvPicPr>
          <p:cNvPr id="11" name="图片 10">
            <a:extLst>
              <a:ext uri="{FF2B5EF4-FFF2-40B4-BE49-F238E27FC236}">
                <a16:creationId xmlns:a16="http://schemas.microsoft.com/office/drawing/2014/main" id="{7755B849-8093-406D-874E-8D56B3079B3A}"/>
              </a:ext>
            </a:extLst>
          </p:cNvPr>
          <p:cNvPicPr>
            <a:picLocks noChangeAspect="1"/>
          </p:cNvPicPr>
          <p:nvPr/>
        </p:nvPicPr>
        <p:blipFill rotWithShape="1">
          <a:blip r:embed="rId3"/>
          <a:srcRect t="50673"/>
          <a:stretch/>
        </p:blipFill>
        <p:spPr>
          <a:xfrm>
            <a:off x="6096000" y="1737591"/>
            <a:ext cx="5969596" cy="3382817"/>
          </a:xfrm>
          <a:prstGeom prst="rect">
            <a:avLst/>
          </a:prstGeom>
        </p:spPr>
      </p:pic>
    </p:spTree>
    <p:extLst>
      <p:ext uri="{BB962C8B-B14F-4D97-AF65-F5344CB8AC3E}">
        <p14:creationId xmlns:p14="http://schemas.microsoft.com/office/powerpoint/2010/main" val="8321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586" y="2993024"/>
            <a:ext cx="11508827" cy="646331"/>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chemeClr val="tx2"/>
                </a:solidFill>
                <a:cs typeface="+mn-ea"/>
                <a:sym typeface="+mn-lt"/>
              </a:rPr>
              <a:t>THANKS</a:t>
            </a:r>
            <a:endParaRPr lang="zh-CN" altLang="en-US" sz="3600" b="1" dirty="0">
              <a:solidFill>
                <a:schemeClr val="tx2"/>
              </a:solidFill>
              <a:cs typeface="+mn-ea"/>
              <a:sym typeface="+mn-lt"/>
            </a:endParaRPr>
          </a:p>
        </p:txBody>
      </p:sp>
    </p:spTree>
    <p:extLst>
      <p:ext uri="{BB962C8B-B14F-4D97-AF65-F5344CB8AC3E}">
        <p14:creationId xmlns:p14="http://schemas.microsoft.com/office/powerpoint/2010/main" val="4592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5"/>
            <a:ext cx="8439443" cy="1082669"/>
            <a:chOff x="6425574" y="1747088"/>
            <a:chExt cx="6109183" cy="691270"/>
          </a:xfrm>
        </p:grpSpPr>
        <p:grpSp>
          <p:nvGrpSpPr>
            <p:cNvPr id="14" name="组合 13"/>
            <p:cNvGrpSpPr/>
            <p:nvPr/>
          </p:nvGrpSpPr>
          <p:grpSpPr>
            <a:xfrm>
              <a:off x="6425574" y="1747088"/>
              <a:ext cx="6109183" cy="691270"/>
              <a:chOff x="5464456" y="2152389"/>
              <a:chExt cx="6109183" cy="691270"/>
            </a:xfrm>
          </p:grpSpPr>
          <p:sp>
            <p:nvSpPr>
              <p:cNvPr id="19" name="Rectangle 14"/>
              <p:cNvSpPr>
                <a:spLocks noChangeArrowheads="1"/>
              </p:cNvSpPr>
              <p:nvPr/>
            </p:nvSpPr>
            <p:spPr bwMode="auto">
              <a:xfrm>
                <a:off x="5464456" y="2239037"/>
                <a:ext cx="1011435" cy="2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1</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6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Algorithm Overview and Features</a:t>
                </a:r>
                <a:endParaRPr lang="zh-CN" altLang="en-US" sz="2800" b="1" dirty="0">
                  <a:solidFill>
                    <a:srgbClr val="A40006"/>
                  </a:solidFill>
                  <a:latin typeface="+mn-lt"/>
                  <a:ea typeface="+mn-ea"/>
                  <a:cs typeface="+mn-ea"/>
                  <a:sym typeface="+mn-lt"/>
                </a:endParaRP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370963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10840346" cy="523220"/>
          </a:xfrm>
          <a:prstGeom prst="rect">
            <a:avLst/>
          </a:prstGeom>
          <a:noFill/>
        </p:spPr>
        <p:txBody>
          <a:bodyPr wrap="square" rtlCol="0">
            <a:spAutoFit/>
          </a:bodyPr>
          <a:lstStyle/>
          <a:p>
            <a:r>
              <a:rPr lang="en-US" altLang="zh-CN" sz="2800" b="1" dirty="0">
                <a:solidFill>
                  <a:srgbClr val="A40006"/>
                </a:solidFill>
                <a:latin typeface="+mn-lt"/>
                <a:ea typeface="+mn-ea"/>
                <a:cs typeface="+mn-ea"/>
                <a:sym typeface="+mn-lt"/>
              </a:rPr>
              <a:t>Introduction: </a:t>
            </a:r>
            <a:r>
              <a:rPr lang="en-US" altLang="zh-CN" sz="2800" b="1" dirty="0">
                <a:solidFill>
                  <a:srgbClr val="A40006"/>
                </a:solidFill>
                <a:cs typeface="+mn-ea"/>
                <a:sym typeface="+mn-lt"/>
              </a:rPr>
              <a:t>Algorithm Overview</a:t>
            </a:r>
            <a:endParaRPr lang="en-US" altLang="zh-CN" sz="2800" b="1" dirty="0">
              <a:solidFill>
                <a:srgbClr val="A40006"/>
              </a:solidFill>
              <a:cs typeface="Arial" panose="020B0604020202020204" pitchFamily="34" charset="0"/>
            </a:endParaRPr>
          </a:p>
        </p:txBody>
      </p:sp>
      <p:sp>
        <p:nvSpPr>
          <p:cNvPr id="33" name="文本框 32">
            <a:extLst>
              <a:ext uri="{FF2B5EF4-FFF2-40B4-BE49-F238E27FC236}">
                <a16:creationId xmlns:a16="http://schemas.microsoft.com/office/drawing/2014/main" id="{260F04AB-8E41-C9F1-D64A-068103F4EF2E}"/>
              </a:ext>
            </a:extLst>
          </p:cNvPr>
          <p:cNvSpPr txBox="1"/>
          <p:nvPr/>
        </p:nvSpPr>
        <p:spPr>
          <a:xfrm>
            <a:off x="642203" y="2168744"/>
            <a:ext cx="11064887" cy="3157146"/>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Implemented two classic pathfinding algorithms: </a:t>
            </a:r>
            <a:r>
              <a:rPr lang="en-US" altLang="zh-CN" sz="2400" dirty="0">
                <a:cs typeface="+mn-ea"/>
                <a:sym typeface="+mn-lt"/>
              </a:rPr>
              <a:t>Dijkstra and A*</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Finds optimal paths between two points on a two-layer circuit board </a:t>
            </a:r>
            <a:r>
              <a:rPr lang="en-US" altLang="zh-CN" sz="2400" dirty="0">
                <a:cs typeface="+mn-ea"/>
                <a:sym typeface="+mn-lt"/>
              </a:rPr>
              <a:t>(Direction definition: Up, Down, Left, Right, Layer Up, Layer Down)</a:t>
            </a:r>
          </a:p>
          <a:p>
            <a:pPr>
              <a:lnSpc>
                <a:spcPct val="120000"/>
              </a:lnSpc>
            </a:pPr>
            <a:endParaRPr lang="en-US" altLang="zh-CN" sz="2400" b="1" dirty="0">
              <a:solidFill>
                <a:schemeClr val="accent6"/>
              </a:solidFill>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Accounts for physical constraints: </a:t>
            </a:r>
            <a:r>
              <a:rPr lang="en-US" altLang="zh-CN" sz="2400" dirty="0">
                <a:cs typeface="+mn-ea"/>
                <a:sym typeface="+mn-lt"/>
              </a:rPr>
              <a:t>bend penalties, via penalties, and grid obstacles</a:t>
            </a:r>
          </a:p>
        </p:txBody>
      </p:sp>
    </p:spTree>
    <p:extLst>
      <p:ext uri="{BB962C8B-B14F-4D97-AF65-F5344CB8AC3E}">
        <p14:creationId xmlns:p14="http://schemas.microsoft.com/office/powerpoint/2010/main" val="384088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10840346" cy="523220"/>
          </a:xfrm>
          <a:prstGeom prst="rect">
            <a:avLst/>
          </a:prstGeom>
          <a:noFill/>
        </p:spPr>
        <p:txBody>
          <a:bodyPr wrap="square" rtlCol="0">
            <a:spAutoFit/>
          </a:bodyPr>
          <a:lstStyle/>
          <a:p>
            <a:r>
              <a:rPr lang="en-US" altLang="zh-CN" sz="2800" b="1" dirty="0">
                <a:solidFill>
                  <a:srgbClr val="A40006"/>
                </a:solidFill>
                <a:latin typeface="+mn-lt"/>
                <a:ea typeface="+mn-ea"/>
                <a:cs typeface="+mn-ea"/>
                <a:sym typeface="+mn-lt"/>
              </a:rPr>
              <a:t>Introduction: </a:t>
            </a:r>
            <a:r>
              <a:rPr lang="en-US" altLang="zh-CN" sz="2800" b="1" dirty="0" err="1">
                <a:solidFill>
                  <a:srgbClr val="A40006"/>
                </a:solidFill>
                <a:latin typeface="+mn-lt"/>
                <a:ea typeface="+mn-ea"/>
                <a:cs typeface="+mn-ea"/>
                <a:sym typeface="+mn-lt"/>
              </a:rPr>
              <a:t>Dijsktra</a:t>
            </a:r>
            <a:r>
              <a:rPr lang="en-US" altLang="zh-CN" sz="2800" b="1" dirty="0">
                <a:solidFill>
                  <a:srgbClr val="A40006"/>
                </a:solidFill>
                <a:latin typeface="+mn-lt"/>
                <a:ea typeface="+mn-ea"/>
                <a:cs typeface="+mn-ea"/>
                <a:sym typeface="+mn-lt"/>
              </a:rPr>
              <a:t> VS A*</a:t>
            </a:r>
            <a:endParaRPr lang="en-US" altLang="zh-CN" sz="2800" b="1" dirty="0">
              <a:solidFill>
                <a:srgbClr val="A40006"/>
              </a:solidFill>
              <a:cs typeface="Arial" panose="020B0604020202020204" pitchFamily="34" charset="0"/>
            </a:endParaRPr>
          </a:p>
        </p:txBody>
      </p:sp>
      <p:graphicFrame>
        <p:nvGraphicFramePr>
          <p:cNvPr id="8" name="表格 7">
            <a:extLst>
              <a:ext uri="{FF2B5EF4-FFF2-40B4-BE49-F238E27FC236}">
                <a16:creationId xmlns:a16="http://schemas.microsoft.com/office/drawing/2014/main" id="{FBC59CA8-A6AD-41D0-AFC1-633D668078A5}"/>
              </a:ext>
            </a:extLst>
          </p:cNvPr>
          <p:cNvGraphicFramePr>
            <a:graphicFrameLocks noGrp="1"/>
          </p:cNvGraphicFramePr>
          <p:nvPr>
            <p:extLst>
              <p:ext uri="{D42A27DB-BD31-4B8C-83A1-F6EECF244321}">
                <p14:modId xmlns:p14="http://schemas.microsoft.com/office/powerpoint/2010/main" val="1601129743"/>
              </p:ext>
            </p:extLst>
          </p:nvPr>
        </p:nvGraphicFramePr>
        <p:xfrm>
          <a:off x="1985818" y="2699104"/>
          <a:ext cx="8127999" cy="3672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09065079"/>
                    </a:ext>
                  </a:extLst>
                </a:gridCol>
                <a:gridCol w="2709333">
                  <a:extLst>
                    <a:ext uri="{9D8B030D-6E8A-4147-A177-3AD203B41FA5}">
                      <a16:colId xmlns:a16="http://schemas.microsoft.com/office/drawing/2014/main" val="3158808952"/>
                    </a:ext>
                  </a:extLst>
                </a:gridCol>
                <a:gridCol w="2709333">
                  <a:extLst>
                    <a:ext uri="{9D8B030D-6E8A-4147-A177-3AD203B41FA5}">
                      <a16:colId xmlns:a16="http://schemas.microsoft.com/office/drawing/2014/main" val="2482762531"/>
                    </a:ext>
                  </a:extLst>
                </a:gridCol>
              </a:tblGrid>
              <a:tr h="370840">
                <a:tc>
                  <a:txBody>
                    <a:bodyPr/>
                    <a:lstStyle/>
                    <a:p>
                      <a:r>
                        <a:rPr lang="en-US" altLang="zh-CN" dirty="0"/>
                        <a:t>Feature</a:t>
                      </a:r>
                      <a:endParaRPr lang="zh-CN" altLang="en-US" dirty="0"/>
                    </a:p>
                  </a:txBody>
                  <a:tcPr>
                    <a:solidFill>
                      <a:srgbClr val="C00000"/>
                    </a:solidFill>
                  </a:tcPr>
                </a:tc>
                <a:tc>
                  <a:txBody>
                    <a:bodyPr/>
                    <a:lstStyle/>
                    <a:p>
                      <a:r>
                        <a:rPr lang="en-US" altLang="zh-CN" dirty="0"/>
                        <a:t>Dijkstra's Algorithm</a:t>
                      </a:r>
                      <a:endParaRPr lang="zh-CN" altLang="en-US" dirty="0"/>
                    </a:p>
                  </a:txBody>
                  <a:tcPr>
                    <a:solidFill>
                      <a:srgbClr val="C00000"/>
                    </a:solidFill>
                  </a:tcPr>
                </a:tc>
                <a:tc>
                  <a:txBody>
                    <a:bodyPr/>
                    <a:lstStyle/>
                    <a:p>
                      <a:r>
                        <a:rPr lang="en-US" altLang="zh-CN" dirty="0"/>
                        <a:t>A* Algorithm</a:t>
                      </a:r>
                      <a:endParaRPr lang="zh-CN" altLang="en-US" dirty="0"/>
                    </a:p>
                  </a:txBody>
                  <a:tcPr>
                    <a:solidFill>
                      <a:srgbClr val="C00000"/>
                    </a:solidFill>
                  </a:tcPr>
                </a:tc>
                <a:extLst>
                  <a:ext uri="{0D108BD9-81ED-4DB2-BD59-A6C34878D82A}">
                    <a16:rowId xmlns:a16="http://schemas.microsoft.com/office/drawing/2014/main" val="180386655"/>
                  </a:ext>
                </a:extLst>
              </a:tr>
              <a:tr h="370840">
                <a:tc>
                  <a:txBody>
                    <a:bodyPr/>
                    <a:lstStyle/>
                    <a:p>
                      <a:pPr algn="l"/>
                      <a:r>
                        <a:rPr lang="en-US" b="1" dirty="0">
                          <a:effectLst/>
                        </a:rPr>
                        <a:t>Search Type</a:t>
                      </a:r>
                      <a:endParaRPr lang="en-US" dirty="0">
                        <a:effectLst/>
                      </a:endParaRPr>
                    </a:p>
                  </a:txBody>
                  <a:tcPr anchor="ctr">
                    <a:solidFill>
                      <a:schemeClr val="bg1">
                        <a:lumMod val="85000"/>
                      </a:schemeClr>
                    </a:solidFill>
                  </a:tcPr>
                </a:tc>
                <a:tc>
                  <a:txBody>
                    <a:bodyPr/>
                    <a:lstStyle/>
                    <a:p>
                      <a:pPr algn="l"/>
                      <a:r>
                        <a:rPr lang="en-US">
                          <a:effectLst/>
                        </a:rPr>
                        <a:t>Uninformed</a:t>
                      </a:r>
                    </a:p>
                  </a:txBody>
                  <a:tcPr anchor="ctr">
                    <a:solidFill>
                      <a:schemeClr val="bg1">
                        <a:lumMod val="85000"/>
                      </a:schemeClr>
                    </a:solidFill>
                  </a:tcPr>
                </a:tc>
                <a:tc>
                  <a:txBody>
                    <a:bodyPr/>
                    <a:lstStyle/>
                    <a:p>
                      <a:pPr algn="l"/>
                      <a:r>
                        <a:rPr lang="en-US" dirty="0">
                          <a:effectLst/>
                        </a:rPr>
                        <a:t>Informed</a:t>
                      </a:r>
                    </a:p>
                  </a:txBody>
                  <a:tcPr anchor="ctr">
                    <a:solidFill>
                      <a:schemeClr val="bg1">
                        <a:lumMod val="85000"/>
                      </a:schemeClr>
                    </a:solidFill>
                  </a:tcPr>
                </a:tc>
                <a:extLst>
                  <a:ext uri="{0D108BD9-81ED-4DB2-BD59-A6C34878D82A}">
                    <a16:rowId xmlns:a16="http://schemas.microsoft.com/office/drawing/2014/main" val="1324296185"/>
                  </a:ext>
                </a:extLst>
              </a:tr>
              <a:tr h="370840">
                <a:tc>
                  <a:txBody>
                    <a:bodyPr/>
                    <a:lstStyle/>
                    <a:p>
                      <a:pPr algn="l"/>
                      <a:r>
                        <a:rPr lang="en-US" b="1" dirty="0">
                          <a:effectLst/>
                        </a:rPr>
                        <a:t>Basis</a:t>
                      </a:r>
                      <a:endParaRPr lang="en-US" dirty="0">
                        <a:effectLst/>
                      </a:endParaRPr>
                    </a:p>
                  </a:txBody>
                  <a:tcPr anchor="ctr">
                    <a:solidFill>
                      <a:schemeClr val="bg1">
                        <a:lumMod val="95000"/>
                      </a:schemeClr>
                    </a:solidFill>
                  </a:tcPr>
                </a:tc>
                <a:tc>
                  <a:txBody>
                    <a:bodyPr/>
                    <a:lstStyle/>
                    <a:p>
                      <a:pPr algn="l"/>
                      <a:r>
                        <a:rPr lang="en-US">
                          <a:effectLst/>
                        </a:rPr>
                        <a:t>g(n) (Actual cost)</a:t>
                      </a:r>
                    </a:p>
                  </a:txBody>
                  <a:tcPr anchor="ctr">
                    <a:solidFill>
                      <a:schemeClr val="bg1">
                        <a:lumMod val="95000"/>
                      </a:schemeClr>
                    </a:solidFill>
                  </a:tcPr>
                </a:tc>
                <a:tc>
                  <a:txBody>
                    <a:bodyPr/>
                    <a:lstStyle/>
                    <a:p>
                      <a:pPr algn="l"/>
                      <a:r>
                        <a:rPr lang="pt-BR" dirty="0">
                          <a:effectLst/>
                        </a:rPr>
                        <a:t>f(n) = g(n) + </a:t>
                      </a:r>
                      <a:r>
                        <a:rPr lang="pt-BR" b="1" dirty="0">
                          <a:effectLst/>
                        </a:rPr>
                        <a:t>h(n)</a:t>
                      </a:r>
                      <a:r>
                        <a:rPr lang="pt-BR" dirty="0">
                          <a:effectLst/>
                        </a:rPr>
                        <a:t> (Actual + Est.)</a:t>
                      </a:r>
                    </a:p>
                  </a:txBody>
                  <a:tcPr anchor="ctr">
                    <a:solidFill>
                      <a:schemeClr val="bg1">
                        <a:lumMod val="95000"/>
                      </a:schemeClr>
                    </a:solidFill>
                  </a:tcPr>
                </a:tc>
                <a:extLst>
                  <a:ext uri="{0D108BD9-81ED-4DB2-BD59-A6C34878D82A}">
                    <a16:rowId xmlns:a16="http://schemas.microsoft.com/office/drawing/2014/main" val="4039158210"/>
                  </a:ext>
                </a:extLst>
              </a:tr>
              <a:tr h="370840">
                <a:tc>
                  <a:txBody>
                    <a:bodyPr/>
                    <a:lstStyle/>
                    <a:p>
                      <a:pPr algn="l"/>
                      <a:r>
                        <a:rPr lang="en-US" b="1">
                          <a:effectLst/>
                        </a:rPr>
                        <a:t>Guidance</a:t>
                      </a:r>
                      <a:endParaRPr lang="en-US">
                        <a:effectLst/>
                      </a:endParaRPr>
                    </a:p>
                  </a:txBody>
                  <a:tcPr anchor="ctr">
                    <a:solidFill>
                      <a:srgbClr val="D9D9D9"/>
                    </a:solidFill>
                  </a:tcPr>
                </a:tc>
                <a:tc>
                  <a:txBody>
                    <a:bodyPr/>
                    <a:lstStyle/>
                    <a:p>
                      <a:pPr algn="l"/>
                      <a:r>
                        <a:rPr lang="en-US">
                          <a:effectLst/>
                        </a:rPr>
                        <a:t>No specific direction</a:t>
                      </a:r>
                    </a:p>
                  </a:txBody>
                  <a:tcPr anchor="ctr">
                    <a:solidFill>
                      <a:srgbClr val="D9D9D9"/>
                    </a:solidFill>
                  </a:tcPr>
                </a:tc>
                <a:tc>
                  <a:txBody>
                    <a:bodyPr/>
                    <a:lstStyle/>
                    <a:p>
                      <a:pPr algn="l"/>
                      <a:r>
                        <a:rPr lang="en-US" b="1" dirty="0">
                          <a:effectLst/>
                        </a:rPr>
                        <a:t>Goal-oriented</a:t>
                      </a:r>
                    </a:p>
                  </a:txBody>
                  <a:tcPr anchor="ctr">
                    <a:solidFill>
                      <a:srgbClr val="D9D9D9"/>
                    </a:solidFill>
                  </a:tcPr>
                </a:tc>
                <a:extLst>
                  <a:ext uri="{0D108BD9-81ED-4DB2-BD59-A6C34878D82A}">
                    <a16:rowId xmlns:a16="http://schemas.microsoft.com/office/drawing/2014/main" val="1255055778"/>
                  </a:ext>
                </a:extLst>
              </a:tr>
              <a:tr h="370840">
                <a:tc>
                  <a:txBody>
                    <a:bodyPr/>
                    <a:lstStyle/>
                    <a:p>
                      <a:pPr algn="l"/>
                      <a:r>
                        <a:rPr lang="en-US" b="1" dirty="0">
                          <a:effectLst/>
                        </a:rPr>
                        <a:t>Efficiency</a:t>
                      </a:r>
                      <a:endParaRPr lang="en-US" dirty="0">
                        <a:effectLst/>
                      </a:endParaRPr>
                    </a:p>
                  </a:txBody>
                  <a:tcPr anchor="ctr">
                    <a:solidFill>
                      <a:schemeClr val="bg1">
                        <a:lumMod val="95000"/>
                      </a:schemeClr>
                    </a:solidFill>
                  </a:tcPr>
                </a:tc>
                <a:tc>
                  <a:txBody>
                    <a:bodyPr/>
                    <a:lstStyle/>
                    <a:p>
                      <a:pPr algn="l"/>
                      <a:r>
                        <a:rPr lang="en-US">
                          <a:effectLst/>
                        </a:rPr>
                        <a:t>Lower (more nodes explored)</a:t>
                      </a:r>
                    </a:p>
                  </a:txBody>
                  <a:tcPr anchor="ctr">
                    <a:solidFill>
                      <a:schemeClr val="bg1">
                        <a:lumMod val="95000"/>
                      </a:schemeClr>
                    </a:solidFill>
                  </a:tcPr>
                </a:tc>
                <a:tc>
                  <a:txBody>
                    <a:bodyPr/>
                    <a:lstStyle/>
                    <a:p>
                      <a:pPr algn="l"/>
                      <a:r>
                        <a:rPr lang="en-US" dirty="0">
                          <a:effectLst/>
                        </a:rPr>
                        <a:t>Higher (fewer nodes if h(n) good)</a:t>
                      </a:r>
                    </a:p>
                  </a:txBody>
                  <a:tcPr anchor="ctr">
                    <a:solidFill>
                      <a:schemeClr val="bg1">
                        <a:lumMod val="95000"/>
                      </a:schemeClr>
                    </a:solidFill>
                  </a:tcPr>
                </a:tc>
                <a:extLst>
                  <a:ext uri="{0D108BD9-81ED-4DB2-BD59-A6C34878D82A}">
                    <a16:rowId xmlns:a16="http://schemas.microsoft.com/office/drawing/2014/main" val="3882400467"/>
                  </a:ext>
                </a:extLst>
              </a:tr>
              <a:tr h="370840">
                <a:tc>
                  <a:txBody>
                    <a:bodyPr/>
                    <a:lstStyle/>
                    <a:p>
                      <a:pPr algn="l"/>
                      <a:r>
                        <a:rPr lang="en-US" b="1">
                          <a:effectLst/>
                        </a:rPr>
                        <a:t>Optimality</a:t>
                      </a:r>
                      <a:endParaRPr lang="en-US">
                        <a:effectLst/>
                      </a:endParaRPr>
                    </a:p>
                  </a:txBody>
                  <a:tcPr anchor="ctr">
                    <a:solidFill>
                      <a:schemeClr val="bg1">
                        <a:lumMod val="85000"/>
                      </a:schemeClr>
                    </a:solidFill>
                  </a:tcPr>
                </a:tc>
                <a:tc>
                  <a:txBody>
                    <a:bodyPr/>
                    <a:lstStyle/>
                    <a:p>
                      <a:pPr algn="l"/>
                      <a:r>
                        <a:rPr lang="en-US" dirty="0">
                          <a:effectLst/>
                        </a:rPr>
                        <a:t>Guaranteed (non-negative edges)</a:t>
                      </a:r>
                    </a:p>
                  </a:txBody>
                  <a:tcPr anchor="ctr">
                    <a:solidFill>
                      <a:schemeClr val="bg1">
                        <a:lumMod val="85000"/>
                      </a:schemeClr>
                    </a:solidFill>
                  </a:tcPr>
                </a:tc>
                <a:tc>
                  <a:txBody>
                    <a:bodyPr/>
                    <a:lstStyle/>
                    <a:p>
                      <a:pPr algn="l"/>
                      <a:r>
                        <a:rPr lang="en-US" dirty="0">
                          <a:effectLst/>
                        </a:rPr>
                        <a:t>Guaranteed (if h(n) admissible)</a:t>
                      </a:r>
                    </a:p>
                  </a:txBody>
                  <a:tcPr anchor="ctr">
                    <a:solidFill>
                      <a:schemeClr val="bg1">
                        <a:lumMod val="85000"/>
                      </a:schemeClr>
                    </a:solidFill>
                  </a:tcPr>
                </a:tc>
                <a:extLst>
                  <a:ext uri="{0D108BD9-81ED-4DB2-BD59-A6C34878D82A}">
                    <a16:rowId xmlns:a16="http://schemas.microsoft.com/office/drawing/2014/main" val="2834167046"/>
                  </a:ext>
                </a:extLst>
              </a:tr>
              <a:tr h="370840">
                <a:tc>
                  <a:txBody>
                    <a:bodyPr/>
                    <a:lstStyle/>
                    <a:p>
                      <a:pPr algn="l"/>
                      <a:r>
                        <a:rPr lang="en-US" b="1">
                          <a:effectLst/>
                        </a:rPr>
                        <a:t>Primary Use</a:t>
                      </a:r>
                      <a:endParaRPr lang="en-US">
                        <a:effectLst/>
                      </a:endParaRPr>
                    </a:p>
                  </a:txBody>
                  <a:tcPr anchor="ctr">
                    <a:solidFill>
                      <a:schemeClr val="bg1">
                        <a:lumMod val="95000"/>
                      </a:schemeClr>
                    </a:solidFill>
                  </a:tcPr>
                </a:tc>
                <a:tc>
                  <a:txBody>
                    <a:bodyPr/>
                    <a:lstStyle/>
                    <a:p>
                      <a:pPr algn="l"/>
                      <a:r>
                        <a:rPr lang="en-US">
                          <a:effectLst/>
                        </a:rPr>
                        <a:t>Single-source, all-nodes shortest</a:t>
                      </a:r>
                    </a:p>
                  </a:txBody>
                  <a:tcPr anchor="ctr">
                    <a:solidFill>
                      <a:schemeClr val="bg1">
                        <a:lumMod val="95000"/>
                      </a:schemeClr>
                    </a:solidFill>
                  </a:tcPr>
                </a:tc>
                <a:tc>
                  <a:txBody>
                    <a:bodyPr/>
                    <a:lstStyle/>
                    <a:p>
                      <a:pPr algn="l"/>
                      <a:r>
                        <a:rPr lang="en-US" dirty="0">
                          <a:effectLst/>
                        </a:rPr>
                        <a:t>Specific start-to-goal shortest path</a:t>
                      </a:r>
                    </a:p>
                  </a:txBody>
                  <a:tcPr anchor="ctr">
                    <a:solidFill>
                      <a:schemeClr val="bg1">
                        <a:lumMod val="95000"/>
                      </a:schemeClr>
                    </a:solidFill>
                  </a:tcPr>
                </a:tc>
                <a:extLst>
                  <a:ext uri="{0D108BD9-81ED-4DB2-BD59-A6C34878D82A}">
                    <a16:rowId xmlns:a16="http://schemas.microsoft.com/office/drawing/2014/main" val="3322281978"/>
                  </a:ext>
                </a:extLst>
              </a:tr>
            </a:tbl>
          </a:graphicData>
        </a:graphic>
      </p:graphicFrame>
      <p:sp>
        <p:nvSpPr>
          <p:cNvPr id="9" name="矩形 8">
            <a:extLst>
              <a:ext uri="{FF2B5EF4-FFF2-40B4-BE49-F238E27FC236}">
                <a16:creationId xmlns:a16="http://schemas.microsoft.com/office/drawing/2014/main" id="{2A80D753-8CFB-4FFE-9FAB-B01F529A06F1}"/>
              </a:ext>
            </a:extLst>
          </p:cNvPr>
          <p:cNvSpPr/>
          <p:nvPr/>
        </p:nvSpPr>
        <p:spPr>
          <a:xfrm>
            <a:off x="1511441" y="1577152"/>
            <a:ext cx="9698182" cy="461665"/>
          </a:xfrm>
          <a:prstGeom prst="rect">
            <a:avLst/>
          </a:prstGeom>
        </p:spPr>
        <p:txBody>
          <a:bodyPr wrap="square">
            <a:spAutoFit/>
          </a:bodyPr>
          <a:lstStyle/>
          <a:p>
            <a:r>
              <a:rPr lang="en-US" altLang="zh-CN" sz="2400" b="1" dirty="0">
                <a:solidFill>
                  <a:schemeClr val="accent6"/>
                </a:solidFill>
                <a:cs typeface="+mn-ea"/>
              </a:rPr>
              <a:t>Goal: </a:t>
            </a:r>
            <a:r>
              <a:rPr lang="en-US" altLang="zh-CN" sz="2400" dirty="0"/>
              <a:t>Finds the lowest-cost path from a start to a specific goal.</a:t>
            </a:r>
            <a:endParaRPr lang="zh-CN" altLang="en-US" sz="2400" dirty="0"/>
          </a:p>
        </p:txBody>
      </p:sp>
    </p:spTree>
    <p:extLst>
      <p:ext uri="{BB962C8B-B14F-4D97-AF65-F5344CB8AC3E}">
        <p14:creationId xmlns:p14="http://schemas.microsoft.com/office/powerpoint/2010/main" val="70033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A* algorithm:</a:t>
            </a:r>
          </a:p>
        </p:txBody>
      </p:sp>
      <p:sp>
        <p:nvSpPr>
          <p:cNvPr id="33" name="文本框 32">
            <a:extLst>
              <a:ext uri="{FF2B5EF4-FFF2-40B4-BE49-F238E27FC236}">
                <a16:creationId xmlns:a16="http://schemas.microsoft.com/office/drawing/2014/main" id="{260F04AB-8E41-C9F1-D64A-068103F4EF2E}"/>
              </a:ext>
            </a:extLst>
          </p:cNvPr>
          <p:cNvSpPr txBox="1"/>
          <p:nvPr/>
        </p:nvSpPr>
        <p:spPr>
          <a:xfrm>
            <a:off x="947996" y="1730436"/>
            <a:ext cx="10720990" cy="3600345"/>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Add a heuristic function h(</a:t>
            </a:r>
            <a:r>
              <a:rPr lang="en-US" altLang="zh-CN" sz="2400" b="1" dirty="0" err="1">
                <a:solidFill>
                  <a:schemeClr val="tx2"/>
                </a:solidFill>
                <a:cs typeface="+mn-ea"/>
                <a:sym typeface="+mn-lt"/>
              </a:rPr>
              <a:t>x,y</a:t>
            </a:r>
            <a:r>
              <a:rPr lang="en-US" altLang="zh-CN" sz="2400" b="1" dirty="0">
                <a:solidFill>
                  <a:schemeClr val="tx2"/>
                </a:solidFill>
                <a:cs typeface="+mn-ea"/>
                <a:sym typeface="+mn-lt"/>
              </a:rPr>
              <a:t>) to accelerate the whole routing</a:t>
            </a:r>
          </a:p>
          <a:p>
            <a:pPr algn="just">
              <a:lnSpc>
                <a:spcPct val="120000"/>
              </a:lnSpc>
            </a:pPr>
            <a:endParaRPr lang="en-US" altLang="zh-CN" sz="2400" dirty="0">
              <a:cs typeface="+mn-ea"/>
              <a:sym typeface="+mn-lt"/>
            </a:endParaRPr>
          </a:p>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Heuristic function: </a:t>
            </a:r>
            <a:r>
              <a:rPr lang="en-US" altLang="zh-CN" sz="2400" b="1" dirty="0">
                <a:cs typeface="+mn-ea"/>
                <a:sym typeface="+mn-lt"/>
              </a:rPr>
              <a:t>Consistent</a:t>
            </a:r>
            <a:r>
              <a:rPr lang="en-US" altLang="zh-CN" sz="2400" dirty="0">
                <a:cs typeface="+mn-ea"/>
                <a:sym typeface="+mn-lt"/>
              </a:rPr>
              <a:t> and </a:t>
            </a:r>
            <a:r>
              <a:rPr lang="en-US" altLang="zh-CN" sz="2400" b="1" dirty="0">
                <a:cs typeface="+mn-ea"/>
                <a:sym typeface="+mn-lt"/>
              </a:rPr>
              <a:t>Admissible</a:t>
            </a:r>
          </a:p>
          <a:p>
            <a:pPr marL="742950" lvl="1" indent="-285750" algn="just">
              <a:lnSpc>
                <a:spcPct val="120000"/>
              </a:lnSpc>
              <a:buFont typeface="Wingdings" panose="05000000000000000000" pitchFamily="2" charset="2"/>
              <a:buChar char="Ø"/>
            </a:pPr>
            <a:r>
              <a:rPr lang="en-US" altLang="zh-CN" sz="2400" dirty="0">
                <a:cs typeface="+mn-ea"/>
                <a:sym typeface="+mn-lt"/>
              </a:rPr>
              <a:t> h(</a:t>
            </a:r>
            <a:r>
              <a:rPr lang="en-US" altLang="zh-CN" sz="2400" dirty="0" err="1">
                <a:cs typeface="+mn-ea"/>
                <a:sym typeface="+mn-lt"/>
              </a:rPr>
              <a:t>x,y,l</a:t>
            </a:r>
            <a:r>
              <a:rPr lang="en-US" altLang="zh-CN" sz="2400" dirty="0">
                <a:cs typeface="+mn-ea"/>
                <a:sym typeface="+mn-lt"/>
              </a:rPr>
              <a:t>) = Manhattan Distance to end + Bend Penalty + Via Penalty </a:t>
            </a:r>
          </a:p>
          <a:p>
            <a:pPr algn="just">
              <a:lnSpc>
                <a:spcPct val="120000"/>
              </a:lnSpc>
            </a:pPr>
            <a:endParaRPr lang="en-US" altLang="zh-CN" sz="2400" dirty="0">
              <a:cs typeface="+mn-ea"/>
              <a:sym typeface="+mn-lt"/>
            </a:endParaRPr>
          </a:p>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Heap Adjust likes </a:t>
            </a:r>
            <a:r>
              <a:rPr lang="en-US" altLang="zh-CN" sz="2400" b="1" dirty="0" err="1">
                <a:solidFill>
                  <a:schemeClr val="tx2"/>
                </a:solidFill>
                <a:cs typeface="+mn-ea"/>
                <a:sym typeface="+mn-lt"/>
              </a:rPr>
              <a:t>Dijsktra</a:t>
            </a:r>
            <a:r>
              <a:rPr lang="en-US" altLang="zh-CN" sz="2400" b="1" dirty="0">
                <a:solidFill>
                  <a:schemeClr val="tx2"/>
                </a:solidFill>
                <a:cs typeface="+mn-ea"/>
                <a:sym typeface="+mn-lt"/>
              </a:rPr>
              <a:t>:</a:t>
            </a:r>
            <a:r>
              <a:rPr lang="en-US" altLang="zh-CN" sz="2400" dirty="0">
                <a:cs typeface="+mn-ea"/>
                <a:sym typeface="+mn-lt"/>
              </a:rPr>
              <a:t> Choose minimal cost -&gt; Choose the minimal cost + h(</a:t>
            </a:r>
            <a:r>
              <a:rPr lang="en-US" altLang="zh-CN" sz="2400" dirty="0" err="1">
                <a:cs typeface="+mn-ea"/>
                <a:sym typeface="+mn-lt"/>
              </a:rPr>
              <a:t>x,y,l</a:t>
            </a:r>
            <a:r>
              <a:rPr lang="en-US" altLang="zh-CN" sz="2400" dirty="0">
                <a:cs typeface="+mn-ea"/>
                <a:sym typeface="+mn-lt"/>
              </a:rPr>
              <a:t>)</a:t>
            </a:r>
          </a:p>
          <a:p>
            <a:pPr marL="285750" indent="-285750" algn="just">
              <a:lnSpc>
                <a:spcPct val="120000"/>
              </a:lnSpc>
              <a:buFont typeface="Wingdings" panose="05000000000000000000" pitchFamily="2" charset="2"/>
              <a:buChar char="Ø"/>
            </a:pPr>
            <a:endParaRPr lang="en-US" altLang="zh-CN" sz="2400" dirty="0">
              <a:cs typeface="+mn-ea"/>
              <a:sym typeface="+mn-lt"/>
            </a:endParaRPr>
          </a:p>
        </p:txBody>
      </p:sp>
    </p:spTree>
    <p:extLst>
      <p:ext uri="{BB962C8B-B14F-4D97-AF65-F5344CB8AC3E}">
        <p14:creationId xmlns:p14="http://schemas.microsoft.com/office/powerpoint/2010/main" val="317380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6"/>
            <a:ext cx="8439443" cy="753372"/>
            <a:chOff x="6425574" y="1747088"/>
            <a:chExt cx="6109183" cy="481018"/>
          </a:xfrm>
        </p:grpSpPr>
        <p:grpSp>
          <p:nvGrpSpPr>
            <p:cNvPr id="14" name="组合 13"/>
            <p:cNvGrpSpPr/>
            <p:nvPr/>
          </p:nvGrpSpPr>
          <p:grpSpPr>
            <a:xfrm>
              <a:off x="6425574" y="1747088"/>
              <a:ext cx="6109183" cy="361131"/>
              <a:chOff x="5464456" y="2152389"/>
              <a:chExt cx="6109183" cy="361131"/>
            </a:xfrm>
          </p:grpSpPr>
          <p:sp>
            <p:nvSpPr>
              <p:cNvPr id="19" name="Rectangle 14"/>
              <p:cNvSpPr>
                <a:spLocks noChangeArrowheads="1"/>
              </p:cNvSpPr>
              <p:nvPr/>
            </p:nvSpPr>
            <p:spPr bwMode="auto">
              <a:xfrm>
                <a:off x="5464456" y="2239037"/>
                <a:ext cx="791571" cy="2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a:t>
                </a:r>
                <a:r>
                  <a:rPr lang="en-US" altLang="zh-CN" sz="2400" b="1" dirty="0">
                    <a:solidFill>
                      <a:srgbClr val="A40006"/>
                    </a:solidFill>
                    <a:latin typeface="+mn-lt"/>
                    <a:ea typeface="+mn-ea"/>
                    <a:cs typeface="+mn-ea"/>
                    <a:sym typeface="+mn-lt"/>
                  </a:rPr>
                  <a:t>2</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3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Router Implementation</a:t>
                </a: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414961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9333888"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Router Implementation</a:t>
            </a:r>
          </a:p>
        </p:txBody>
      </p:sp>
      <p:sp>
        <p:nvSpPr>
          <p:cNvPr id="5" name="文本框 4">
            <a:extLst>
              <a:ext uri="{FF2B5EF4-FFF2-40B4-BE49-F238E27FC236}">
                <a16:creationId xmlns:a16="http://schemas.microsoft.com/office/drawing/2014/main" id="{D20FB71B-DE64-4FAD-A53F-28860C68B299}"/>
              </a:ext>
            </a:extLst>
          </p:cNvPr>
          <p:cNvSpPr txBox="1"/>
          <p:nvPr/>
        </p:nvSpPr>
        <p:spPr>
          <a:xfrm>
            <a:off x="1007041" y="1910126"/>
            <a:ext cx="9924196" cy="3157146"/>
          </a:xfrm>
          <a:prstGeom prst="rect">
            <a:avLst/>
          </a:prstGeom>
          <a:noFill/>
        </p:spPr>
        <p:txBody>
          <a:bodyPr wrap="square" rtlCol="0">
            <a:spAutoFit/>
          </a:bodyPr>
          <a:lstStyle/>
          <a:p>
            <a:pPr>
              <a:lnSpc>
                <a:spcPct val="120000"/>
              </a:lnSpc>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Advanced Routing: </a:t>
            </a:r>
            <a:r>
              <a:rPr lang="en-US" altLang="zh-CN" sz="2400" dirty="0">
                <a:cs typeface="+mn-ea"/>
                <a:sym typeface="+mn-lt"/>
              </a:rPr>
              <a:t>preferred direction (layer1: vertical; layer2: horizontal) and repeat trying (no preference)</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Maximum step limit: </a:t>
            </a:r>
            <a:r>
              <a:rPr lang="en-US" altLang="zh-CN" sz="2400" dirty="0">
                <a:cs typeface="+mn-ea"/>
                <a:sym typeface="+mn-lt"/>
              </a:rPr>
              <a:t>prevent overly long exploration</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Priority queue:</a:t>
            </a:r>
            <a:r>
              <a:rPr lang="zh-CN" altLang="en-US" sz="2400" b="1" dirty="0">
                <a:solidFill>
                  <a:schemeClr val="accent6"/>
                </a:solidFill>
                <a:cs typeface="+mn-ea"/>
                <a:sym typeface="+mn-lt"/>
              </a:rPr>
              <a:t> </a:t>
            </a:r>
            <a:r>
              <a:rPr lang="en-US" altLang="zh-CN" sz="2400" dirty="0">
                <a:cs typeface="+mn-ea"/>
                <a:sym typeface="+mn-lt"/>
              </a:rPr>
              <a:t>ensure most promising paths are explored first</a:t>
            </a:r>
          </a:p>
        </p:txBody>
      </p:sp>
    </p:spTree>
    <p:extLst>
      <p:ext uri="{BB962C8B-B14F-4D97-AF65-F5344CB8AC3E}">
        <p14:creationId xmlns:p14="http://schemas.microsoft.com/office/powerpoint/2010/main" val="390848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6"/>
            <a:ext cx="8439443" cy="753372"/>
            <a:chOff x="6425574" y="1747088"/>
            <a:chExt cx="6109183" cy="481018"/>
          </a:xfrm>
        </p:grpSpPr>
        <p:grpSp>
          <p:nvGrpSpPr>
            <p:cNvPr id="14" name="组合 13"/>
            <p:cNvGrpSpPr/>
            <p:nvPr/>
          </p:nvGrpSpPr>
          <p:grpSpPr>
            <a:xfrm>
              <a:off x="6425574" y="1747088"/>
              <a:ext cx="6109183" cy="361131"/>
              <a:chOff x="5464456" y="2152389"/>
              <a:chExt cx="6109183" cy="361131"/>
            </a:xfrm>
          </p:grpSpPr>
          <p:sp>
            <p:nvSpPr>
              <p:cNvPr id="19" name="Rectangle 14"/>
              <p:cNvSpPr>
                <a:spLocks noChangeArrowheads="1"/>
              </p:cNvSpPr>
              <p:nvPr/>
            </p:nvSpPr>
            <p:spPr bwMode="auto">
              <a:xfrm>
                <a:off x="5464456" y="2239037"/>
                <a:ext cx="791571" cy="25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a:t>
                </a:r>
                <a:r>
                  <a:rPr lang="en-US" altLang="zh-CN" sz="2400" b="1" dirty="0">
                    <a:solidFill>
                      <a:srgbClr val="A40006"/>
                    </a:solidFill>
                    <a:latin typeface="+mn-lt"/>
                    <a:ea typeface="+mn-ea"/>
                    <a:cs typeface="+mn-ea"/>
                    <a:sym typeface="+mn-lt"/>
                  </a:rPr>
                  <a:t>3</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3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Experimental results and Analysis</a:t>
                </a: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2262799189"/>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3539</TotalTime>
  <Words>921</Words>
  <Application>Microsoft Office PowerPoint</Application>
  <PresentationFormat>宽屏</PresentationFormat>
  <Paragraphs>118</Paragraphs>
  <Slides>21</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孟世杰</cp:lastModifiedBy>
  <cp:revision>140</cp:revision>
  <dcterms:created xsi:type="dcterms:W3CDTF">2019-02-23T16:09:00Z</dcterms:created>
  <dcterms:modified xsi:type="dcterms:W3CDTF">2025-06-03T11:14:32Z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